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78" r:id="rId6"/>
  </p:sldIdLst>
  <p:sldSz cx="7561263" cy="10693400"/>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F4"/>
    <a:srgbClr val="EDEDF9"/>
    <a:srgbClr val="E8E8F8"/>
    <a:srgbClr val="9900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4660"/>
  </p:normalViewPr>
  <p:slideViewPr>
    <p:cSldViewPr>
      <p:cViewPr varScale="1">
        <p:scale>
          <a:sx n="67" d="100"/>
          <a:sy n="67" d="100"/>
        </p:scale>
        <p:origin x="630" y="54"/>
      </p:cViewPr>
      <p:guideLst>
        <p:guide orient="horz" pos="3368"/>
        <p:guide pos="2382"/>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18166CE4-2CA6-4DC1-8D9C-86C01A0FCDC9}" type="datetimeFigureOut">
              <a:rPr kumimoji="1" lang="ja-JP" altLang="en-US" smtClean="0"/>
              <a:t>2021/6/8</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42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73A0EC6A-D3E0-419F-9938-B176A43CFB9A}" type="slidenum">
              <a:rPr kumimoji="1" lang="ja-JP" altLang="en-US" smtClean="0"/>
              <a:t>‹#›</a:t>
            </a:fld>
            <a:endParaRPr kumimoji="1" lang="ja-JP" altLang="en-US"/>
          </a:p>
        </p:txBody>
      </p:sp>
    </p:spTree>
    <p:extLst>
      <p:ext uri="{BB962C8B-B14F-4D97-AF65-F5344CB8AC3E}">
        <p14:creationId xmlns:p14="http://schemas.microsoft.com/office/powerpoint/2010/main" val="23470993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3A0EC6A-D3E0-419F-9938-B176A43CFB9A}" type="slidenum">
              <a:rPr kumimoji="1" lang="ja-JP" altLang="en-US" smtClean="0"/>
              <a:t>1</a:t>
            </a:fld>
            <a:endParaRPr kumimoji="1" lang="ja-JP" altLang="en-US"/>
          </a:p>
        </p:txBody>
      </p:sp>
    </p:spTree>
    <p:extLst>
      <p:ext uri="{BB962C8B-B14F-4D97-AF65-F5344CB8AC3E}">
        <p14:creationId xmlns:p14="http://schemas.microsoft.com/office/powerpoint/2010/main" val="84886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2638"/>
            <a:ext cx="6427787" cy="2290762"/>
          </a:xfrm>
        </p:spPr>
        <p:txBody>
          <a:bodyPr/>
          <a:lstStyle/>
          <a:p>
            <a:r>
              <a:rPr lang="ja-JP" altLang="en-US"/>
              <a:t>マスタ タイトルの書式設定</a:t>
            </a:r>
          </a:p>
        </p:txBody>
      </p:sp>
      <p:sp>
        <p:nvSpPr>
          <p:cNvPr id="3" name="サブタイトル 2"/>
          <p:cNvSpPr>
            <a:spLocks noGrp="1"/>
          </p:cNvSpPr>
          <p:nvPr>
            <p:ph type="subTitle" idx="1"/>
          </p:nvPr>
        </p:nvSpPr>
        <p:spPr>
          <a:xfrm>
            <a:off x="1133475" y="6059488"/>
            <a:ext cx="5294313"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62CA27-73D7-40B8-AD7D-1680C9F6B2D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4E6FA15-C64D-4DFE-9689-C304CD0D59FA}"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5" y="428625"/>
            <a:ext cx="1700213" cy="91233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825" y="428625"/>
            <a:ext cx="4953000" cy="91233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4861E3C-49CC-46F5-8D16-302C11652FB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DBF7882-63CA-4344-822F-A5F464DE2281}"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88"/>
            <a:ext cx="6427788" cy="212248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6900" y="4532313"/>
            <a:ext cx="6427788" cy="2339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A6E12E1-43C4-43D0-BE34-C2D73275DD7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56038" y="2495550"/>
            <a:ext cx="3327400"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1177AEC-126B-4E71-B73E-82A26D01410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825"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750"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3AB3C76-7F39-408D-82AA-453BEE4422B5}"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CA50B64-4AEE-469E-9A98-09B626DCDC22}"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4B04988-1FA2-4800-8CC8-AD7BB9F1E01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5450"/>
            <a:ext cx="2487613" cy="181292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955925"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825" y="2238375"/>
            <a:ext cx="2487613"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E0F1C84-4982-4CBD-A019-417D0CAE8EC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63"/>
            <a:ext cx="4535488" cy="884237"/>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82725" y="955675"/>
            <a:ext cx="4535488"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82725" y="8369300"/>
            <a:ext cx="4535488"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0AF3247-94B2-4437-B5AA-677CE24F9F4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7825" y="428625"/>
            <a:ext cx="6805613" cy="1781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77825" y="2495550"/>
            <a:ext cx="6805613" cy="7056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77825" y="9737725"/>
            <a:ext cx="1765300" cy="742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2582863" y="9737725"/>
            <a:ext cx="2395537" cy="742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5418138" y="9737725"/>
            <a:ext cx="1765300" cy="742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CAA65BE-26BE-4963-8BBA-E72E97AA7A3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asahi-kasei.zoom.us/webinar/register/WN__xbPugrJQvaiui-5qJiTSQ" TargetMode="External"/><Relationship Id="rId3" Type="http://schemas.openxmlformats.org/officeDocument/2006/relationships/image" Target="../media/image2.png"/><Relationship Id="rId7" Type="http://schemas.openxmlformats.org/officeDocument/2006/relationships/hyperlink" Target="mailto:banba.ab@om.asahi-kasei.co.jp"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8E836E37-BA04-4696-8939-744BB9281314}"/>
              </a:ext>
            </a:extLst>
          </p:cNvPr>
          <p:cNvGrpSpPr/>
          <p:nvPr/>
        </p:nvGrpSpPr>
        <p:grpSpPr>
          <a:xfrm>
            <a:off x="-13627" y="-15365"/>
            <a:ext cx="7695952" cy="11620025"/>
            <a:chOff x="-13627" y="-15365"/>
            <a:chExt cx="7695952" cy="11620025"/>
          </a:xfrm>
        </p:grpSpPr>
        <p:pic>
          <p:nvPicPr>
            <p:cNvPr id="66" name="Picture 38"/>
            <p:cNvPicPr>
              <a:picLocks noChangeAspect="1" noChangeArrowheads="1"/>
            </p:cNvPicPr>
            <p:nvPr/>
          </p:nvPicPr>
          <p:blipFill>
            <a:blip r:embed="rId3" cstate="print"/>
            <a:srcRect/>
            <a:stretch>
              <a:fillRect/>
            </a:stretch>
          </p:blipFill>
          <p:spPr bwMode="auto">
            <a:xfrm>
              <a:off x="1730202" y="4450078"/>
              <a:ext cx="864370" cy="864369"/>
            </a:xfrm>
            <a:prstGeom prst="rect">
              <a:avLst/>
            </a:prstGeom>
            <a:noFill/>
            <a:ln w="9525">
              <a:noFill/>
              <a:miter lim="800000"/>
              <a:headEnd/>
              <a:tailEnd/>
            </a:ln>
          </p:spPr>
        </p:pic>
        <p:pic>
          <p:nvPicPr>
            <p:cNvPr id="46" name="Picture 38"/>
            <p:cNvPicPr>
              <a:picLocks noChangeAspect="1" noChangeArrowheads="1"/>
            </p:cNvPicPr>
            <p:nvPr/>
          </p:nvPicPr>
          <p:blipFill>
            <a:blip r:embed="rId3" cstate="print"/>
            <a:srcRect/>
            <a:stretch>
              <a:fillRect/>
            </a:stretch>
          </p:blipFill>
          <p:spPr bwMode="auto">
            <a:xfrm>
              <a:off x="735433" y="2430184"/>
              <a:ext cx="1368426" cy="1368425"/>
            </a:xfrm>
            <a:prstGeom prst="rect">
              <a:avLst/>
            </a:prstGeom>
            <a:noFill/>
            <a:ln w="9525">
              <a:noFill/>
              <a:miter lim="800000"/>
              <a:headEnd/>
              <a:tailEnd/>
            </a:ln>
          </p:spPr>
        </p:pic>
        <p:pic>
          <p:nvPicPr>
            <p:cNvPr id="67" name="Picture 47"/>
            <p:cNvPicPr>
              <a:picLocks noChangeAspect="1" noChangeArrowheads="1"/>
            </p:cNvPicPr>
            <p:nvPr/>
          </p:nvPicPr>
          <p:blipFill>
            <a:blip r:embed="rId4" cstate="print"/>
            <a:srcRect/>
            <a:stretch>
              <a:fillRect/>
            </a:stretch>
          </p:blipFill>
          <p:spPr bwMode="auto">
            <a:xfrm flipV="1">
              <a:off x="2154040" y="2536080"/>
              <a:ext cx="5463926" cy="991345"/>
            </a:xfrm>
            <a:prstGeom prst="rect">
              <a:avLst/>
            </a:prstGeom>
            <a:noFill/>
            <a:ln w="9525">
              <a:noFill/>
              <a:miter lim="800000"/>
              <a:headEnd/>
              <a:tailEnd/>
            </a:ln>
          </p:spPr>
        </p:pic>
        <p:pic>
          <p:nvPicPr>
            <p:cNvPr id="2051" name="Picture 55"/>
            <p:cNvPicPr>
              <a:picLocks noChangeAspect="1" noChangeArrowheads="1"/>
            </p:cNvPicPr>
            <p:nvPr/>
          </p:nvPicPr>
          <p:blipFill>
            <a:blip r:embed="rId5" cstate="print"/>
            <a:srcRect/>
            <a:stretch>
              <a:fillRect/>
            </a:stretch>
          </p:blipFill>
          <p:spPr bwMode="auto">
            <a:xfrm>
              <a:off x="3891411" y="184185"/>
              <a:ext cx="3663950" cy="11420475"/>
            </a:xfrm>
            <a:prstGeom prst="rect">
              <a:avLst/>
            </a:prstGeom>
            <a:noFill/>
            <a:ln w="9525">
              <a:noFill/>
              <a:miter lim="800000"/>
              <a:headEnd/>
              <a:tailEnd/>
            </a:ln>
          </p:spPr>
        </p:pic>
        <p:pic>
          <p:nvPicPr>
            <p:cNvPr id="2055" name="Picture 34"/>
            <p:cNvPicPr>
              <a:picLocks noChangeAspect="1" noChangeArrowheads="1"/>
            </p:cNvPicPr>
            <p:nvPr/>
          </p:nvPicPr>
          <p:blipFill>
            <a:blip r:embed="rId6" cstate="print"/>
            <a:srcRect/>
            <a:stretch>
              <a:fillRect/>
            </a:stretch>
          </p:blipFill>
          <p:spPr bwMode="auto">
            <a:xfrm>
              <a:off x="-13627" y="-15365"/>
              <a:ext cx="7561263" cy="2909585"/>
            </a:xfrm>
            <a:prstGeom prst="rect">
              <a:avLst/>
            </a:prstGeom>
            <a:noFill/>
            <a:ln w="9525">
              <a:noFill/>
              <a:miter lim="800000"/>
              <a:headEnd/>
              <a:tailEnd/>
            </a:ln>
          </p:spPr>
        </p:pic>
        <p:pic>
          <p:nvPicPr>
            <p:cNvPr id="2057" name="Picture 40"/>
            <p:cNvPicPr>
              <a:picLocks noChangeAspect="1" noChangeArrowheads="1"/>
            </p:cNvPicPr>
            <p:nvPr/>
          </p:nvPicPr>
          <p:blipFill>
            <a:blip r:embed="rId7" cstate="print"/>
            <a:srcRect/>
            <a:stretch>
              <a:fillRect/>
            </a:stretch>
          </p:blipFill>
          <p:spPr bwMode="auto">
            <a:xfrm>
              <a:off x="5967814" y="5618944"/>
              <a:ext cx="1644651" cy="1538288"/>
            </a:xfrm>
            <a:prstGeom prst="rect">
              <a:avLst/>
            </a:prstGeom>
            <a:noFill/>
            <a:ln w="9525">
              <a:noFill/>
              <a:miter lim="800000"/>
              <a:headEnd/>
              <a:tailEnd/>
            </a:ln>
          </p:spPr>
        </p:pic>
        <p:sp>
          <p:nvSpPr>
            <p:cNvPr id="2060" name="Text Box 9"/>
            <p:cNvSpPr txBox="1">
              <a:spLocks noChangeArrowheads="1"/>
            </p:cNvSpPr>
            <p:nvPr/>
          </p:nvSpPr>
          <p:spPr bwMode="auto">
            <a:xfrm>
              <a:off x="1606986" y="752159"/>
              <a:ext cx="5688013" cy="523220"/>
            </a:xfrm>
            <a:prstGeom prst="rect">
              <a:avLst/>
            </a:prstGeom>
            <a:noFill/>
            <a:ln w="9525">
              <a:noFill/>
              <a:miter lim="800000"/>
              <a:headEnd/>
              <a:tailEnd/>
            </a:ln>
          </p:spPr>
          <p:txBody>
            <a:bodyPr>
              <a:spAutoFit/>
            </a:bodyPr>
            <a:lstStyle/>
            <a:p>
              <a:pPr>
                <a:spcBef>
                  <a:spcPct val="50000"/>
                </a:spcBef>
              </a:pPr>
              <a:r>
                <a:rPr lang="en-US" altLang="ja-JP" sz="2800" b="1" dirty="0">
                  <a:latin typeface="Meiryo UI" panose="020B0604030504040204" pitchFamily="50" charset="-128"/>
                  <a:ea typeface="Meiryo UI" panose="020B0604030504040204" pitchFamily="50" charset="-128"/>
                </a:rPr>
                <a:t>2021</a:t>
              </a:r>
              <a:r>
                <a:rPr lang="ja-JP" altLang="en-US" sz="2000" b="1" dirty="0">
                  <a:latin typeface="Meiryo UI" panose="020B0604030504040204" pitchFamily="50" charset="-128"/>
                  <a:ea typeface="Meiryo UI" panose="020B0604030504040204" pitchFamily="50" charset="-128"/>
                </a:rPr>
                <a:t>年 </a:t>
              </a:r>
              <a:r>
                <a:rPr lang="en-US" altLang="ja-JP" sz="2800" b="1" dirty="0">
                  <a:latin typeface="Meiryo UI" panose="020B0604030504040204" pitchFamily="50" charset="-128"/>
                  <a:ea typeface="Meiryo UI" panose="020B0604030504040204" pitchFamily="50" charset="-128"/>
                </a:rPr>
                <a:t>6</a:t>
              </a:r>
              <a:r>
                <a:rPr lang="ja-JP" altLang="en-US" b="1" dirty="0">
                  <a:latin typeface="Meiryo UI" panose="020B0604030504040204" pitchFamily="50" charset="-128"/>
                  <a:ea typeface="Meiryo UI" panose="020B0604030504040204" pitchFamily="50" charset="-128"/>
                </a:rPr>
                <a:t>月　</a:t>
              </a:r>
              <a:r>
                <a:rPr lang="en-US" altLang="ja-JP" sz="2800" b="1" dirty="0">
                  <a:latin typeface="Meiryo UI" panose="020B0604030504040204" pitchFamily="50" charset="-128"/>
                  <a:ea typeface="Meiryo UI" panose="020B0604030504040204" pitchFamily="50" charset="-128"/>
                </a:rPr>
                <a:t>24</a:t>
              </a:r>
              <a:r>
                <a:rPr lang="ja-JP" altLang="en-US" sz="1600" b="1" dirty="0">
                  <a:latin typeface="Meiryo UI" panose="020B0604030504040204" pitchFamily="50" charset="-128"/>
                  <a:ea typeface="Meiryo UI" panose="020B0604030504040204" pitchFamily="50" charset="-128"/>
                </a:rPr>
                <a:t>日</a:t>
              </a:r>
              <a:r>
                <a:rPr lang="ja-JP" altLang="en-US" b="1" dirty="0">
                  <a:latin typeface="Meiryo UI" panose="020B0604030504040204" pitchFamily="50" charset="-128"/>
                  <a:ea typeface="Meiryo UI" panose="020B0604030504040204" pitchFamily="50" charset="-128"/>
                </a:rPr>
                <a:t>（木）</a:t>
              </a:r>
              <a:r>
                <a:rPr lang="en-US" altLang="ja-JP" sz="2400" b="1" dirty="0">
                  <a:latin typeface="Meiryo UI" panose="020B0604030504040204" pitchFamily="50" charset="-128"/>
                  <a:ea typeface="Meiryo UI" panose="020B0604030504040204" pitchFamily="50" charset="-128"/>
                </a:rPr>
                <a:t>19</a:t>
              </a:r>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00</a:t>
              </a:r>
              <a:r>
                <a:rPr lang="ja-JP" altLang="en-US" sz="2400" b="1" dirty="0">
                  <a:latin typeface="Meiryo UI" panose="020B0604030504040204" pitchFamily="50" charset="-128"/>
                  <a:ea typeface="Meiryo UI" panose="020B0604030504040204" pitchFamily="50" charset="-128"/>
                </a:rPr>
                <a:t>～</a:t>
              </a:r>
              <a:endParaRPr lang="en-US" altLang="ja-JP" sz="2400" b="1"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1" y="163865"/>
              <a:ext cx="7561263" cy="584775"/>
            </a:xfrm>
            <a:prstGeom prst="rect">
              <a:avLst/>
            </a:prstGeom>
            <a:noFill/>
          </p:spPr>
          <p:txBody>
            <a:bodyPr wrap="square" rtlCol="0">
              <a:spAutoFit/>
            </a:bodyPr>
            <a:lstStyle/>
            <a:p>
              <a:pPr algn="ctr"/>
              <a:r>
                <a:rPr lang="ja-JP" altLang="en-US" sz="3200" b="1" dirty="0">
                  <a:latin typeface="Meiryo UI" panose="020B0604030504040204" pitchFamily="50" charset="-128"/>
                  <a:ea typeface="Meiryo UI" panose="020B0604030504040204" pitchFamily="50" charset="-128"/>
                </a:rPr>
                <a:t>第</a:t>
              </a:r>
              <a:r>
                <a:rPr lang="en-US" altLang="ja-JP" sz="3200" b="1" dirty="0">
                  <a:latin typeface="Meiryo UI" panose="020B0604030504040204" pitchFamily="50" charset="-128"/>
                  <a:ea typeface="Meiryo UI" panose="020B0604030504040204" pitchFamily="50" charset="-128"/>
                </a:rPr>
                <a:t>3</a:t>
              </a:r>
              <a:r>
                <a:rPr lang="ja-JP" altLang="en-US" sz="3200" b="1" dirty="0">
                  <a:latin typeface="Meiryo UI" panose="020B0604030504040204" pitchFamily="50" charset="-128"/>
                  <a:ea typeface="Meiryo UI" panose="020B0604030504040204" pitchFamily="50" charset="-128"/>
                </a:rPr>
                <a:t>回青梅骨粗鬆症ネットワーク勉強会</a:t>
              </a:r>
              <a:endParaRPr lang="en-US" altLang="ja-JP" sz="3200" b="1" dirty="0">
                <a:latin typeface="Meiryo UI" panose="020B0604030504040204" pitchFamily="50" charset="-128"/>
                <a:ea typeface="Meiryo UI" panose="020B0604030504040204" pitchFamily="50" charset="-128"/>
              </a:endParaRPr>
            </a:p>
          </p:txBody>
        </p:sp>
        <p:sp>
          <p:nvSpPr>
            <p:cNvPr id="42" name="Text Box 90"/>
            <p:cNvSpPr txBox="1">
              <a:spLocks noChangeArrowheads="1"/>
            </p:cNvSpPr>
            <p:nvPr/>
          </p:nvSpPr>
          <p:spPr bwMode="auto">
            <a:xfrm>
              <a:off x="1044327" y="3105436"/>
              <a:ext cx="1800200" cy="286232"/>
            </a:xfrm>
            <a:prstGeom prst="rect">
              <a:avLst/>
            </a:prstGeom>
            <a:noFill/>
            <a:ln w="9525">
              <a:noFill/>
              <a:miter lim="800000"/>
              <a:headEnd/>
              <a:tailEnd/>
            </a:ln>
          </p:spPr>
          <p:txBody>
            <a:bodyPr wrap="square">
              <a:spAutoFit/>
            </a:bodyPr>
            <a:lstStyle/>
            <a:p>
              <a:pPr>
                <a:lnSpc>
                  <a:spcPct val="90000"/>
                </a:lnSpc>
              </a:pPr>
              <a:r>
                <a:rPr kumimoji="0" lang="ja-JP" altLang="en-US" sz="1400" dirty="0">
                  <a:latin typeface="Meiryo UI" panose="020B0604030504040204" pitchFamily="50" charset="-128"/>
                  <a:ea typeface="Meiryo UI" panose="020B0604030504040204" pitchFamily="50" charset="-128"/>
                </a:rPr>
                <a:t>　　</a:t>
              </a:r>
            </a:p>
          </p:txBody>
        </p:sp>
        <p:pic>
          <p:nvPicPr>
            <p:cNvPr id="68" name="Picture 38"/>
            <p:cNvPicPr>
              <a:picLocks noChangeAspect="1" noChangeArrowheads="1"/>
            </p:cNvPicPr>
            <p:nvPr/>
          </p:nvPicPr>
          <p:blipFill>
            <a:blip r:embed="rId3" cstate="print"/>
            <a:srcRect/>
            <a:stretch>
              <a:fillRect/>
            </a:stretch>
          </p:blipFill>
          <p:spPr bwMode="auto">
            <a:xfrm>
              <a:off x="1586186" y="6282804"/>
              <a:ext cx="1368426" cy="1368425"/>
            </a:xfrm>
            <a:prstGeom prst="rect">
              <a:avLst/>
            </a:prstGeom>
            <a:noFill/>
            <a:ln w="9525">
              <a:noFill/>
              <a:miter lim="800000"/>
              <a:headEnd/>
              <a:tailEnd/>
            </a:ln>
          </p:spPr>
        </p:pic>
        <p:sp>
          <p:nvSpPr>
            <p:cNvPr id="75" name="Text Box 256"/>
            <p:cNvSpPr txBox="1">
              <a:spLocks noChangeArrowheads="1"/>
            </p:cNvSpPr>
            <p:nvPr/>
          </p:nvSpPr>
          <p:spPr bwMode="auto">
            <a:xfrm>
              <a:off x="5220791" y="7751781"/>
              <a:ext cx="2186036" cy="369332"/>
            </a:xfrm>
            <a:prstGeom prst="rect">
              <a:avLst/>
            </a:prstGeom>
            <a:noFill/>
            <a:ln w="9525">
              <a:noFill/>
              <a:miter lim="800000"/>
              <a:headEnd/>
              <a:tailEnd/>
            </a:ln>
          </p:spPr>
          <p:txBody>
            <a:bodyPr wrap="square">
              <a:spAutoFit/>
            </a:bodyPr>
            <a:lstStyle/>
            <a:p>
              <a:pPr>
                <a:lnSpc>
                  <a:spcPct val="90000"/>
                </a:lnSpc>
                <a:defRPr/>
              </a:pPr>
              <a:endParaRPr kumimoji="0" lang="ja-JP" altLang="en-US" sz="2000" dirty="0">
                <a:latin typeface="Meiryo UI" panose="020B0604030504040204" pitchFamily="50" charset="-128"/>
                <a:ea typeface="Meiryo UI" panose="020B0604030504040204" pitchFamily="50" charset="-128"/>
              </a:endParaRPr>
            </a:p>
          </p:txBody>
        </p:sp>
        <p:sp>
          <p:nvSpPr>
            <p:cNvPr id="85" name="Line 93"/>
            <p:cNvSpPr>
              <a:spLocks noChangeShapeType="1"/>
            </p:cNvSpPr>
            <p:nvPr/>
          </p:nvSpPr>
          <p:spPr bwMode="auto">
            <a:xfrm>
              <a:off x="1696680" y="2896380"/>
              <a:ext cx="5598319" cy="32879"/>
            </a:xfrm>
            <a:prstGeom prst="line">
              <a:avLst/>
            </a:prstGeom>
            <a:noFill/>
            <a:ln w="38100">
              <a:solidFill>
                <a:srgbClr val="990099"/>
              </a:solidFill>
              <a:round/>
              <a:headEnd/>
              <a:tailEnd/>
            </a:ln>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93" name="Text Box 31"/>
            <p:cNvSpPr txBox="1">
              <a:spLocks noChangeArrowheads="1"/>
            </p:cNvSpPr>
            <p:nvPr/>
          </p:nvSpPr>
          <p:spPr bwMode="auto">
            <a:xfrm>
              <a:off x="50838" y="9834033"/>
              <a:ext cx="7381031" cy="276999"/>
            </a:xfrm>
            <a:prstGeom prst="rect">
              <a:avLst/>
            </a:prstGeom>
            <a:noFill/>
            <a:ln w="9525">
              <a:noFill/>
              <a:miter lim="800000"/>
              <a:headEnd/>
              <a:tailEnd/>
            </a:ln>
          </p:spPr>
          <p:txBody>
            <a:bodyPr wrap="square">
              <a:spAutoFit/>
            </a:bodyPr>
            <a:lstStyle/>
            <a:p>
              <a:pPr algn="ctr">
                <a:spcBef>
                  <a:spcPct val="50000"/>
                </a:spcBef>
              </a:pPr>
              <a:r>
                <a:rPr lang="ja-JP" altLang="ja-JP" sz="1200" b="1" dirty="0"/>
                <a:t>＜日本医師会生涯教育講座</a:t>
              </a:r>
              <a:r>
                <a:rPr lang="en-US" altLang="ja-JP" sz="1200" b="1" dirty="0"/>
                <a:t>1.0</a:t>
              </a:r>
              <a:r>
                <a:rPr lang="ja-JP" altLang="ja-JP" sz="1200" b="1" dirty="0"/>
                <a:t>単位（</a:t>
              </a:r>
              <a:r>
                <a:rPr lang="ja-JP" altLang="en-US" sz="1200" b="1" dirty="0"/>
                <a:t>骨粗鬆症</a:t>
              </a:r>
              <a:r>
                <a:rPr lang="ja-JP" altLang="ja-JP" sz="1200" b="1" dirty="0"/>
                <a:t>）＞</a:t>
              </a:r>
              <a:endParaRPr lang="ja-JP" altLang="ja-JP" sz="1200" dirty="0"/>
            </a:p>
          </p:txBody>
        </p:sp>
        <p:sp>
          <p:nvSpPr>
            <p:cNvPr id="87" name="テキスト ボックス 86"/>
            <p:cNvSpPr txBox="1"/>
            <p:nvPr/>
          </p:nvSpPr>
          <p:spPr>
            <a:xfrm>
              <a:off x="1095016" y="10150003"/>
              <a:ext cx="5544616" cy="523220"/>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共催</a:t>
              </a:r>
              <a:r>
                <a:rPr kumimoji="1" lang="ja-JP" altLang="en-US"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青梅市医師会　</a:t>
              </a: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青梅市歯科医師会 </a:t>
              </a: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青梅市薬剤師会</a:t>
              </a:r>
              <a:endParaRPr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青梅市骨粗鬆症ネットワーク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旭化成ファーマ株式会社</a:t>
              </a:r>
              <a:endParaRPr kumimoji="1" lang="en-US" altLang="ja-JP" sz="1200" dirty="0">
                <a:latin typeface="Meiryo UI" panose="020B0604030504040204" pitchFamily="50" charset="-128"/>
                <a:ea typeface="Meiryo UI" panose="020B0604030504040204" pitchFamily="50" charset="-128"/>
              </a:endParaRPr>
            </a:p>
          </p:txBody>
        </p:sp>
        <p:sp>
          <p:nvSpPr>
            <p:cNvPr id="89" name="Line 93"/>
            <p:cNvSpPr>
              <a:spLocks noChangeShapeType="1"/>
            </p:cNvSpPr>
            <p:nvPr/>
          </p:nvSpPr>
          <p:spPr bwMode="auto">
            <a:xfrm>
              <a:off x="1688201" y="9660350"/>
              <a:ext cx="5564797" cy="22899"/>
            </a:xfrm>
            <a:prstGeom prst="line">
              <a:avLst/>
            </a:prstGeom>
            <a:noFill/>
            <a:ln w="38100">
              <a:solidFill>
                <a:srgbClr val="990099"/>
              </a:solidFill>
              <a:round/>
              <a:headEnd/>
              <a:tailEnd/>
            </a:ln>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94" name="テキスト ボックス 93"/>
            <p:cNvSpPr txBox="1"/>
            <p:nvPr/>
          </p:nvSpPr>
          <p:spPr>
            <a:xfrm>
              <a:off x="1676378" y="5785917"/>
              <a:ext cx="1973253" cy="369332"/>
            </a:xfrm>
            <a:prstGeom prst="rect">
              <a:avLst/>
            </a:prstGeom>
            <a:noFill/>
          </p:spPr>
          <p:txBody>
            <a:bodyPr wrap="square" rtlCol="0">
              <a:spAutoFit/>
            </a:bodyPr>
            <a:lstStyle/>
            <a:p>
              <a:r>
                <a:rPr kumimoji="1" lang="en-US" altLang="ja-JP" b="1" dirty="0">
                  <a:latin typeface="Meiryo UI" panose="020B0604030504040204" pitchFamily="50" charset="-128"/>
                  <a:ea typeface="Meiryo UI" panose="020B0604030504040204" pitchFamily="50" charset="-128"/>
                </a:rPr>
                <a:t>19:15</a:t>
              </a:r>
              <a:r>
                <a:rPr kumimoji="1" lang="ja-JP" altLang="en-US" b="1" dirty="0">
                  <a:latin typeface="Meiryo UI" panose="020B0604030504040204" pitchFamily="50" charset="-128"/>
                  <a:ea typeface="Meiryo UI" panose="020B0604030504040204" pitchFamily="50" charset="-128"/>
                </a:rPr>
                <a:t>～</a:t>
              </a:r>
              <a:r>
                <a:rPr lang="en-US" altLang="ja-JP" b="1" dirty="0">
                  <a:latin typeface="Meiryo UI" panose="020B0604030504040204" pitchFamily="50" charset="-128"/>
                  <a:ea typeface="Meiryo UI" panose="020B0604030504040204" pitchFamily="50" charset="-128"/>
                </a:rPr>
                <a:t>20</a:t>
              </a:r>
              <a:r>
                <a:rPr kumimoji="1" lang="en-US" altLang="ja-JP" b="1" dirty="0">
                  <a:latin typeface="Meiryo UI" panose="020B0604030504040204" pitchFamily="50" charset="-128"/>
                  <a:ea typeface="Meiryo UI" panose="020B0604030504040204" pitchFamily="50" charset="-128"/>
                </a:rPr>
                <a:t>:15</a:t>
              </a:r>
              <a:endParaRPr kumimoji="1" lang="ja-JP" altLang="en-US" b="1" dirty="0">
                <a:latin typeface="Meiryo UI" panose="020B0604030504040204" pitchFamily="50" charset="-128"/>
                <a:ea typeface="Meiryo UI" panose="020B0604030504040204" pitchFamily="50" charset="-128"/>
              </a:endParaRPr>
            </a:p>
          </p:txBody>
        </p:sp>
        <p:sp>
          <p:nvSpPr>
            <p:cNvPr id="82" name="テキスト ボックス 81"/>
            <p:cNvSpPr txBox="1"/>
            <p:nvPr/>
          </p:nvSpPr>
          <p:spPr>
            <a:xfrm>
              <a:off x="71174" y="8378298"/>
              <a:ext cx="7418911" cy="1077218"/>
            </a:xfrm>
            <a:prstGeom prst="rect">
              <a:avLst/>
            </a:prstGeom>
            <a:noFill/>
          </p:spPr>
          <p:txBody>
            <a:bodyPr wrap="square" rtlCol="0">
              <a:spAutoFit/>
            </a:bodyPr>
            <a:lstStyle/>
            <a:p>
              <a:r>
                <a:rPr lang="ja-JP" altLang="en-US" sz="2800" b="1" dirty="0">
                  <a:latin typeface="Meiryo UI" panose="020B0604030504040204" pitchFamily="50" charset="-128"/>
                  <a:ea typeface="Meiryo UI" panose="020B0604030504040204" pitchFamily="50" charset="-128"/>
                </a:rPr>
                <a:t>　</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　</a:t>
              </a:r>
              <a:r>
                <a:rPr lang="ja-JP" altLang="ja-JP" sz="3200" b="1" dirty="0">
                  <a:latin typeface="Meiryo UI" panose="020B0604030504040204" pitchFamily="50" charset="-128"/>
                  <a:ea typeface="Meiryo UI" panose="020B0604030504040204" pitchFamily="50" charset="-128"/>
                </a:rPr>
                <a:t>骨粗鬆症に対する病診連携と</a:t>
              </a:r>
              <a:r>
                <a:rPr lang="ja-JP" altLang="en-US" sz="3200" b="1" dirty="0">
                  <a:latin typeface="Meiryo UI" panose="020B0604030504040204" pitchFamily="50" charset="-128"/>
                  <a:ea typeface="Meiryo UI" panose="020B0604030504040204" pitchFamily="50" charset="-128"/>
                </a:rPr>
                <a:t>　　</a:t>
              </a:r>
              <a:endParaRPr lang="en-US" altLang="ja-JP" sz="3200" b="1" dirty="0">
                <a:latin typeface="Meiryo UI" panose="020B0604030504040204" pitchFamily="50" charset="-128"/>
                <a:ea typeface="Meiryo UI" panose="020B0604030504040204" pitchFamily="50" charset="-128"/>
              </a:endParaRPr>
            </a:p>
            <a:p>
              <a:r>
                <a:rPr lang="ja-JP" altLang="en-US" sz="3200" b="1" dirty="0">
                  <a:latin typeface="Meiryo UI" panose="020B0604030504040204" pitchFamily="50" charset="-128"/>
                  <a:ea typeface="Meiryo UI" panose="020B0604030504040204" pitchFamily="50" charset="-128"/>
                </a:rPr>
                <a:t>　　　　　　　　　　　</a:t>
              </a:r>
              <a:r>
                <a:rPr lang="ja-JP" altLang="ja-JP" sz="3200" b="1" dirty="0">
                  <a:latin typeface="Meiryo UI" panose="020B0604030504040204" pitchFamily="50" charset="-128"/>
                  <a:ea typeface="Meiryo UI" panose="020B0604030504040204" pitchFamily="50" charset="-128"/>
                </a:rPr>
                <a:t>多職種連携の進め方</a:t>
              </a:r>
              <a:r>
                <a:rPr lang="ja-JP" altLang="en-US" sz="2800" b="1" dirty="0">
                  <a:latin typeface="Meiryo UI" panose="020B0604030504040204" pitchFamily="50" charset="-128"/>
                  <a:ea typeface="Meiryo UI" panose="020B0604030504040204" pitchFamily="50" charset="-128"/>
                </a:rPr>
                <a:t>　</a:t>
              </a:r>
              <a:r>
                <a:rPr lang="en-US" altLang="ja-JP" sz="2800" b="1" dirty="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70" name="Line 93"/>
            <p:cNvSpPr>
              <a:spLocks noChangeShapeType="1"/>
            </p:cNvSpPr>
            <p:nvPr/>
          </p:nvSpPr>
          <p:spPr bwMode="auto">
            <a:xfrm>
              <a:off x="1811982" y="5659221"/>
              <a:ext cx="5598319" cy="8915"/>
            </a:xfrm>
            <a:prstGeom prst="line">
              <a:avLst/>
            </a:prstGeom>
            <a:noFill/>
            <a:ln w="38100">
              <a:solidFill>
                <a:srgbClr val="990099"/>
              </a:solidFill>
              <a:round/>
              <a:headEnd/>
              <a:tailEnd/>
            </a:ln>
          </p:spPr>
          <p:txBody>
            <a:bodyPr wrap="none" anchor="ctr"/>
            <a:lstStyle/>
            <a:p>
              <a:endParaRPr lang="ja-JP" altLang="en-US" b="1">
                <a:latin typeface="Meiryo UI" panose="020B0604030504040204" pitchFamily="50" charset="-128"/>
                <a:ea typeface="Meiryo UI" panose="020B0604030504040204" pitchFamily="50" charset="-128"/>
              </a:endParaRPr>
            </a:p>
          </p:txBody>
        </p:sp>
        <p:sp>
          <p:nvSpPr>
            <p:cNvPr id="4" name="正方形/長方形 3"/>
            <p:cNvSpPr/>
            <p:nvPr/>
          </p:nvSpPr>
          <p:spPr>
            <a:xfrm>
              <a:off x="244576" y="4375246"/>
              <a:ext cx="7106535" cy="1077218"/>
            </a:xfrm>
            <a:prstGeom prst="rect">
              <a:avLst/>
            </a:prstGeom>
            <a:solidFill>
              <a:srgbClr val="DCDCF4"/>
            </a:solidFill>
            <a:ln w="12700">
              <a:solidFill>
                <a:schemeClr val="tx1"/>
              </a:solidFill>
              <a:prstDash val="solid"/>
            </a:ln>
          </p:spPr>
          <p:txBody>
            <a:bodyPr wrap="square">
              <a:spAutoFit/>
            </a:bodyPr>
            <a:lstStyle/>
            <a:p>
              <a:pPr algn="ctr"/>
              <a:r>
                <a:rPr lang="en-US" altLang="ja-JP" sz="1600" dirty="0">
                  <a:latin typeface="Meiryo UI" panose="020B0604030504040204" pitchFamily="50" charset="-128"/>
                  <a:ea typeface="Meiryo UI" panose="020B0604030504040204" pitchFamily="50" charset="-128"/>
                </a:rPr>
                <a:t>&lt;&lt;</a:t>
              </a:r>
              <a:r>
                <a:rPr lang="ja-JP" altLang="en-US" sz="1600" dirty="0">
                  <a:latin typeface="Meiryo UI" panose="020B0604030504040204" pitchFamily="50" charset="-128"/>
                  <a:ea typeface="Meiryo UI" panose="020B0604030504040204" pitchFamily="50" charset="-128"/>
                </a:rPr>
                <a:t>医師会・歯科医師会・薬剤師会の先生方へ</a:t>
              </a:r>
              <a:r>
                <a:rPr lang="en-US" altLang="ja-JP" sz="1600" dirty="0">
                  <a:latin typeface="Meiryo UI" panose="020B0604030504040204" pitchFamily="50" charset="-128"/>
                  <a:ea typeface="Meiryo UI" panose="020B0604030504040204" pitchFamily="50" charset="-128"/>
                </a:rPr>
                <a:t>&gt;&gt;</a:t>
              </a:r>
            </a:p>
            <a:p>
              <a:r>
                <a:rPr lang="ja-JP" altLang="en-US" sz="1600" dirty="0">
                  <a:latin typeface="Meiryo UI" panose="020B0604030504040204" pitchFamily="50" charset="-128"/>
                  <a:ea typeface="Meiryo UI" panose="020B0604030504040204" pitchFamily="50" charset="-128"/>
                </a:rPr>
                <a:t>本ネットワーク（</a:t>
              </a:r>
              <a:r>
                <a:rPr lang="en-US" altLang="ja-JP" sz="1600" dirty="0">
                  <a:latin typeface="Meiryo UI" panose="020B0604030504040204" pitchFamily="50" charset="-128"/>
                  <a:ea typeface="Meiryo UI" panose="020B0604030504040204" pitchFamily="50" charset="-128"/>
                </a:rPr>
                <a:t>OON</a:t>
              </a:r>
              <a:r>
                <a:rPr lang="ja-JP" altLang="en-US" sz="1600" dirty="0">
                  <a:latin typeface="Meiryo UI" panose="020B0604030504040204" pitchFamily="50" charset="-128"/>
                  <a:ea typeface="Meiryo UI" panose="020B0604030504040204" pitchFamily="50" charset="-128"/>
                </a:rPr>
                <a:t>）は、青梅市医師会、青梅市歯科医師会、　青梅市薬剤師会・青梅市の</a:t>
              </a:r>
              <a:r>
                <a:rPr lang="en-US" altLang="ja-JP" sz="1600" dirty="0">
                  <a:latin typeface="Meiryo UI" panose="020B0604030504040204" pitchFamily="50" charset="-128"/>
                  <a:ea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rPr>
                <a:t>者が相互に協力し、骨粗鬆症の予防・早期発見・早期治療に取り組み、骨折の予防、寝たきりの予防に寄与することを目的に活動しております。</a:t>
              </a:r>
              <a:endParaRPr lang="en-US" altLang="ja-JP" sz="1600" dirty="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318959" y="6405406"/>
              <a:ext cx="7303060" cy="523220"/>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青梅市立総合病院　整形外科　部長　</a:t>
              </a:r>
              <a:r>
                <a:rPr lang="ja-JP" altLang="en-US" sz="2800" b="1" dirty="0">
                  <a:latin typeface="Meiryo UI" panose="020B0604030504040204" pitchFamily="50" charset="-128"/>
                  <a:ea typeface="Meiryo UI" panose="020B0604030504040204" pitchFamily="50" charset="-128"/>
                </a:rPr>
                <a:t>加藤　剛　</a:t>
              </a:r>
              <a:r>
                <a:rPr lang="ja-JP" altLang="en-US" b="1" dirty="0">
                  <a:latin typeface="Meiryo UI" panose="020B0604030504040204" pitchFamily="50" charset="-128"/>
                  <a:ea typeface="Meiryo UI" panose="020B0604030504040204" pitchFamily="50" charset="-128"/>
                </a:rPr>
                <a:t>先生　　</a:t>
              </a:r>
              <a:r>
                <a:rPr kumimoji="1" lang="ja-JP" altLang="en-US" b="1" dirty="0">
                  <a:latin typeface="Meiryo UI" panose="020B0604030504040204" pitchFamily="50" charset="-128"/>
                  <a:ea typeface="Meiryo UI" panose="020B0604030504040204" pitchFamily="50" charset="-128"/>
                </a:rPr>
                <a:t>　　　　　　　　　　　</a:t>
              </a:r>
            </a:p>
          </p:txBody>
        </p:sp>
        <p:sp>
          <p:nvSpPr>
            <p:cNvPr id="74" name="テキスト ボックス 73"/>
            <p:cNvSpPr txBox="1"/>
            <p:nvPr/>
          </p:nvSpPr>
          <p:spPr>
            <a:xfrm>
              <a:off x="1219659" y="7417169"/>
              <a:ext cx="6462666" cy="923330"/>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a:t>
              </a:r>
              <a:r>
                <a:rPr lang="zh-TW" altLang="en-US" b="1" dirty="0">
                  <a:latin typeface="Meiryo UI" panose="020B0604030504040204" pitchFamily="50" charset="-128"/>
                  <a:ea typeface="Meiryo UI" panose="020B0604030504040204" pitchFamily="50" charset="-128"/>
                </a:rPr>
                <a:t>聖隷佐倉市民病院　</a:t>
              </a:r>
              <a:r>
                <a:rPr lang="ja-JP" altLang="en-US" b="1" dirty="0">
                  <a:latin typeface="Meiryo UI" panose="020B0604030504040204" pitchFamily="50" charset="-128"/>
                  <a:ea typeface="Meiryo UI" panose="020B0604030504040204" pitchFamily="50" charset="-128"/>
                </a:rPr>
                <a:t>副院長　　　</a:t>
              </a:r>
              <a:endParaRPr lang="en-US" altLang="ja-JP" b="1" dirty="0">
                <a:latin typeface="Meiryo UI" panose="020B0604030504040204" pitchFamily="50" charset="-128"/>
                <a:ea typeface="Meiryo UI" panose="020B0604030504040204" pitchFamily="50" charset="-128"/>
              </a:endParaRPr>
            </a:p>
            <a:p>
              <a:r>
                <a:rPr lang="ja-JP" altLang="en-US" sz="3200" b="1" dirty="0">
                  <a:latin typeface="Meiryo UI" panose="020B0604030504040204" pitchFamily="50" charset="-128"/>
                  <a:ea typeface="Meiryo UI" panose="020B0604030504040204" pitchFamily="50" charset="-128"/>
                </a:rPr>
                <a:t>　　　　　　　　　　　　</a:t>
              </a:r>
              <a:r>
                <a:rPr lang="ja-JP" altLang="en-US" sz="3600" b="1" dirty="0">
                  <a:latin typeface="Meiryo UI" panose="020B0604030504040204" pitchFamily="50" charset="-128"/>
                  <a:ea typeface="Meiryo UI" panose="020B0604030504040204" pitchFamily="50" charset="-128"/>
                </a:rPr>
                <a:t>小谷　俊明</a:t>
              </a:r>
              <a:r>
                <a:rPr lang="ja-JP" altLang="en-US" sz="2800" b="1"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先生　　</a:t>
              </a:r>
              <a:r>
                <a:rPr kumimoji="1" lang="ja-JP" altLang="en-US" b="1" dirty="0">
                  <a:latin typeface="Meiryo UI" panose="020B0604030504040204" pitchFamily="50" charset="-128"/>
                  <a:ea typeface="Meiryo UI" panose="020B0604030504040204" pitchFamily="50" charset="-128"/>
                </a:rPr>
                <a:t>　　　　　　　　　　　</a:t>
              </a:r>
            </a:p>
          </p:txBody>
        </p:sp>
        <p:sp>
          <p:nvSpPr>
            <p:cNvPr id="41" name="角丸四角形 55">
              <a:extLst>
                <a:ext uri="{FF2B5EF4-FFF2-40B4-BE49-F238E27FC236}">
                  <a16:creationId xmlns:a16="http://schemas.microsoft.com/office/drawing/2014/main" id="{DD8345B9-F01B-4CA1-9940-9F7255C8053D}"/>
                </a:ext>
              </a:extLst>
            </p:cNvPr>
            <p:cNvSpPr/>
            <p:nvPr/>
          </p:nvSpPr>
          <p:spPr>
            <a:xfrm>
              <a:off x="181171" y="5780820"/>
              <a:ext cx="1365472" cy="391480"/>
            </a:xfrm>
            <a:prstGeom prst="roundRect">
              <a:avLst/>
            </a:prstGeom>
            <a:solidFill>
              <a:srgbClr val="92D05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特別講演</a:t>
              </a:r>
            </a:p>
          </p:txBody>
        </p:sp>
        <p:sp>
          <p:nvSpPr>
            <p:cNvPr id="43" name="角丸四角形 55">
              <a:extLst>
                <a:ext uri="{FF2B5EF4-FFF2-40B4-BE49-F238E27FC236}">
                  <a16:creationId xmlns:a16="http://schemas.microsoft.com/office/drawing/2014/main" id="{85666DE4-0A93-496C-AF51-6F02C02B4F9C}"/>
                </a:ext>
              </a:extLst>
            </p:cNvPr>
            <p:cNvSpPr/>
            <p:nvPr/>
          </p:nvSpPr>
          <p:spPr>
            <a:xfrm>
              <a:off x="154056" y="6525634"/>
              <a:ext cx="1365472" cy="391480"/>
            </a:xfrm>
            <a:prstGeom prst="roundRect">
              <a:avLst/>
            </a:prstGeom>
            <a:solidFill>
              <a:srgbClr val="92D05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座長</a:t>
              </a:r>
            </a:p>
          </p:txBody>
        </p:sp>
        <p:sp>
          <p:nvSpPr>
            <p:cNvPr id="44" name="角丸四角形 55">
              <a:extLst>
                <a:ext uri="{FF2B5EF4-FFF2-40B4-BE49-F238E27FC236}">
                  <a16:creationId xmlns:a16="http://schemas.microsoft.com/office/drawing/2014/main" id="{8E025386-5994-403F-A751-F98205A07C65}"/>
                </a:ext>
              </a:extLst>
            </p:cNvPr>
            <p:cNvSpPr/>
            <p:nvPr/>
          </p:nvSpPr>
          <p:spPr>
            <a:xfrm>
              <a:off x="163610" y="7360301"/>
              <a:ext cx="1365472" cy="391480"/>
            </a:xfrm>
            <a:prstGeom prst="roundRect">
              <a:avLst/>
            </a:prstGeom>
            <a:solidFill>
              <a:srgbClr val="92D05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演者</a:t>
              </a:r>
            </a:p>
          </p:txBody>
        </p:sp>
        <p:sp>
          <p:nvSpPr>
            <p:cNvPr id="36" name="角丸四角形 55">
              <a:extLst>
                <a:ext uri="{FF2B5EF4-FFF2-40B4-BE49-F238E27FC236}">
                  <a16:creationId xmlns:a16="http://schemas.microsoft.com/office/drawing/2014/main" id="{978859B8-F2A9-4C79-BD19-DAD9C1244BDB}"/>
                </a:ext>
              </a:extLst>
            </p:cNvPr>
            <p:cNvSpPr/>
            <p:nvPr/>
          </p:nvSpPr>
          <p:spPr>
            <a:xfrm>
              <a:off x="181171" y="3044184"/>
              <a:ext cx="1365472" cy="391480"/>
            </a:xfrm>
            <a:prstGeom prst="roundRect">
              <a:avLst/>
            </a:prstGeom>
            <a:solidFill>
              <a:srgbClr val="92D05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オープニング</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F6256F31-49B8-4646-ADB5-59FECD8CC0D8}"/>
                </a:ext>
              </a:extLst>
            </p:cNvPr>
            <p:cNvSpPr txBox="1"/>
            <p:nvPr/>
          </p:nvSpPr>
          <p:spPr>
            <a:xfrm>
              <a:off x="1565552" y="3024386"/>
              <a:ext cx="2123499"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a:t>
              </a:r>
              <a:r>
                <a:rPr lang="en-US" altLang="ja-JP" b="1" dirty="0">
                  <a:latin typeface="Meiryo UI" panose="020B0604030504040204" pitchFamily="50" charset="-128"/>
                  <a:ea typeface="Meiryo UI" panose="020B0604030504040204" pitchFamily="50" charset="-128"/>
                </a:rPr>
                <a:t>19:00</a:t>
              </a:r>
              <a:r>
                <a:rPr lang="ja-JP" altLang="en-US" b="1" dirty="0">
                  <a:latin typeface="Meiryo UI" panose="020B0604030504040204" pitchFamily="50" charset="-128"/>
                  <a:ea typeface="Meiryo UI" panose="020B0604030504040204" pitchFamily="50" charset="-128"/>
                </a:rPr>
                <a:t>～</a:t>
              </a:r>
              <a:r>
                <a:rPr lang="en-US" altLang="ja-JP" b="1" dirty="0">
                  <a:latin typeface="Meiryo UI" panose="020B0604030504040204" pitchFamily="50" charset="-128"/>
                  <a:ea typeface="Meiryo UI" panose="020B0604030504040204" pitchFamily="50" charset="-128"/>
                </a:rPr>
                <a:t>19:15</a:t>
              </a:r>
              <a:r>
                <a:rPr lang="ja-JP" altLang="en-US"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　　　　　　　　　　　</a:t>
              </a:r>
            </a:p>
          </p:txBody>
        </p:sp>
        <p:sp>
          <p:nvSpPr>
            <p:cNvPr id="39" name="正方形/長方形 38">
              <a:extLst>
                <a:ext uri="{FF2B5EF4-FFF2-40B4-BE49-F238E27FC236}">
                  <a16:creationId xmlns:a16="http://schemas.microsoft.com/office/drawing/2014/main" id="{91EDD52F-D7AE-4A24-9D7C-80D7D34060C8}"/>
                </a:ext>
              </a:extLst>
            </p:cNvPr>
            <p:cNvSpPr/>
            <p:nvPr/>
          </p:nvSpPr>
          <p:spPr>
            <a:xfrm>
              <a:off x="1676378" y="3466180"/>
              <a:ext cx="5522963" cy="400110"/>
            </a:xfrm>
            <a:prstGeom prst="rect">
              <a:avLst/>
            </a:prstGeom>
          </p:spPr>
          <p:txBody>
            <a:bodyPr wrap="square">
              <a:spAutoFit/>
            </a:bodyPr>
            <a:lstStyle/>
            <a:p>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青梅市における骨密度検診の現状と課題　</a:t>
              </a:r>
              <a:r>
                <a:rPr lang="en-US" altLang="ja-JP" sz="2000" b="1" dirty="0">
                  <a:latin typeface="Meiryo UI" panose="020B0604030504040204" pitchFamily="50" charset="-128"/>
                  <a:ea typeface="Meiryo UI" panose="020B0604030504040204" pitchFamily="50" charset="-128"/>
                </a:rPr>
                <a:t>』</a:t>
              </a:r>
              <a:endParaRPr lang="ja-JP" altLang="en-US" sz="2000" b="1" dirty="0">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BAF3E57A-7D1B-4457-8ACD-B543E2DF7D65}"/>
                </a:ext>
              </a:extLst>
            </p:cNvPr>
            <p:cNvSpPr txBox="1"/>
            <p:nvPr/>
          </p:nvSpPr>
          <p:spPr>
            <a:xfrm>
              <a:off x="215794" y="3879659"/>
              <a:ext cx="7303060" cy="523220"/>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青梅市立総合病院　整形外科　部長　</a:t>
              </a:r>
              <a:r>
                <a:rPr lang="ja-JP" altLang="en-US" sz="2800" b="1" dirty="0">
                  <a:latin typeface="Meiryo UI" panose="020B0604030504040204" pitchFamily="50" charset="-128"/>
                  <a:ea typeface="Meiryo UI" panose="020B0604030504040204" pitchFamily="50" charset="-128"/>
                </a:rPr>
                <a:t>加藤　剛　</a:t>
              </a:r>
              <a:r>
                <a:rPr lang="ja-JP" altLang="en-US" b="1" dirty="0">
                  <a:latin typeface="Meiryo UI" panose="020B0604030504040204" pitchFamily="50" charset="-128"/>
                  <a:ea typeface="Meiryo UI" panose="020B0604030504040204" pitchFamily="50" charset="-128"/>
                </a:rPr>
                <a:t>先生　　</a:t>
              </a:r>
              <a:r>
                <a:rPr kumimoji="1" lang="ja-JP" altLang="en-US" b="1" dirty="0">
                  <a:latin typeface="Meiryo UI" panose="020B0604030504040204" pitchFamily="50" charset="-128"/>
                  <a:ea typeface="Meiryo UI" panose="020B0604030504040204" pitchFamily="50" charset="-128"/>
                </a:rPr>
                <a:t>　　　　　　　　　　　</a:t>
              </a:r>
            </a:p>
          </p:txBody>
        </p:sp>
        <p:sp>
          <p:nvSpPr>
            <p:cNvPr id="47" name="Text Box 9">
              <a:extLst>
                <a:ext uri="{FF2B5EF4-FFF2-40B4-BE49-F238E27FC236}">
                  <a16:creationId xmlns:a16="http://schemas.microsoft.com/office/drawing/2014/main" id="{65018762-620F-4A26-AC47-C24704A0D4FE}"/>
                </a:ext>
              </a:extLst>
            </p:cNvPr>
            <p:cNvSpPr txBox="1">
              <a:spLocks noChangeArrowheads="1"/>
            </p:cNvSpPr>
            <p:nvPr/>
          </p:nvSpPr>
          <p:spPr bwMode="auto">
            <a:xfrm>
              <a:off x="1606986" y="1457992"/>
              <a:ext cx="5688013" cy="523220"/>
            </a:xfrm>
            <a:prstGeom prst="rect">
              <a:avLst/>
            </a:prstGeom>
            <a:noFill/>
            <a:ln w="9525">
              <a:noFill/>
              <a:miter lim="800000"/>
              <a:headEnd/>
              <a:tailEnd/>
            </a:ln>
          </p:spPr>
          <p:txBody>
            <a:bodyPr>
              <a:spAutoFit/>
            </a:bodyPr>
            <a:lstStyle/>
            <a:p>
              <a:pPr>
                <a:spcBef>
                  <a:spcPct val="50000"/>
                </a:spcBef>
              </a:pPr>
              <a:r>
                <a:rPr lang="en-US" altLang="ja-JP" sz="2800" b="1" dirty="0">
                  <a:latin typeface="Meiryo UI" panose="020B0604030504040204" pitchFamily="50" charset="-128"/>
                  <a:ea typeface="Meiryo UI" panose="020B0604030504040204" pitchFamily="50" charset="-128"/>
                </a:rPr>
                <a:t>ZOOM</a:t>
              </a:r>
              <a:r>
                <a:rPr lang="ja-JP" altLang="en-US" sz="2800" b="1" dirty="0">
                  <a:latin typeface="Meiryo UI" panose="020B0604030504040204" pitchFamily="50" charset="-128"/>
                  <a:ea typeface="Meiryo UI" panose="020B0604030504040204" pitchFamily="50" charset="-128"/>
                </a:rPr>
                <a:t>（ウェビナー）にて配信</a:t>
              </a:r>
              <a:endParaRPr lang="en-US" altLang="ja-JP" sz="2800" b="1" dirty="0">
                <a:latin typeface="Meiryo UI" panose="020B0604030504040204" pitchFamily="50" charset="-128"/>
                <a:ea typeface="Meiryo UI" panose="020B0604030504040204" pitchFamily="50" charset="-128"/>
              </a:endParaRPr>
            </a:p>
          </p:txBody>
        </p:sp>
      </p:grpSp>
      <p:sp>
        <p:nvSpPr>
          <p:cNvPr id="53" name="角丸四角形 55">
            <a:extLst>
              <a:ext uri="{FF2B5EF4-FFF2-40B4-BE49-F238E27FC236}">
                <a16:creationId xmlns:a16="http://schemas.microsoft.com/office/drawing/2014/main" id="{81CF17E0-7D80-4A0B-A7DF-699C01372CAC}"/>
              </a:ext>
            </a:extLst>
          </p:cNvPr>
          <p:cNvSpPr/>
          <p:nvPr/>
        </p:nvSpPr>
        <p:spPr>
          <a:xfrm>
            <a:off x="384703" y="1528818"/>
            <a:ext cx="904178" cy="369685"/>
          </a:xfrm>
          <a:prstGeom prst="roundRect">
            <a:avLst/>
          </a:prstGeom>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配信</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54" name="角丸四角形 55">
            <a:extLst>
              <a:ext uri="{FF2B5EF4-FFF2-40B4-BE49-F238E27FC236}">
                <a16:creationId xmlns:a16="http://schemas.microsoft.com/office/drawing/2014/main" id="{929EF779-0832-4B09-8AD0-68139280F14D}"/>
              </a:ext>
            </a:extLst>
          </p:cNvPr>
          <p:cNvSpPr/>
          <p:nvPr/>
        </p:nvSpPr>
        <p:spPr>
          <a:xfrm>
            <a:off x="384703" y="958771"/>
            <a:ext cx="904178" cy="369685"/>
          </a:xfrm>
          <a:prstGeom prst="roundRect">
            <a:avLst/>
          </a:prstGeom>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日時</a:t>
            </a:r>
          </a:p>
        </p:txBody>
      </p:sp>
      <p:sp>
        <p:nvSpPr>
          <p:cNvPr id="5" name="正方形/長方形 4">
            <a:extLst>
              <a:ext uri="{FF2B5EF4-FFF2-40B4-BE49-F238E27FC236}">
                <a16:creationId xmlns:a16="http://schemas.microsoft.com/office/drawing/2014/main" id="{4D369A3A-E055-4066-B880-2358857335A8}"/>
              </a:ext>
            </a:extLst>
          </p:cNvPr>
          <p:cNvSpPr/>
          <p:nvPr/>
        </p:nvSpPr>
        <p:spPr>
          <a:xfrm>
            <a:off x="423749" y="1963273"/>
            <a:ext cx="6939256" cy="369332"/>
          </a:xfrm>
          <a:prstGeom prst="rect">
            <a:avLst/>
          </a:prstGeom>
        </p:spPr>
        <p:txBody>
          <a:bodyPr wrap="square">
            <a:spAutoFit/>
          </a:bodyPr>
          <a:lstStyle/>
          <a:p>
            <a:pPr>
              <a:spcBef>
                <a:spcPct val="50000"/>
              </a:spcBef>
            </a:pPr>
            <a:r>
              <a:rPr lang="ja-JP" altLang="en-US" b="1" dirty="0">
                <a:solidFill>
                  <a:srgbClr val="FFFF00"/>
                </a:solidFill>
                <a:effectLst>
                  <a:outerShdw blurRad="38100" dist="38100" dir="2700000" algn="tl">
                    <a:srgbClr val="000000">
                      <a:alpha val="43137"/>
                    </a:srgbClr>
                  </a:outerShdw>
                </a:effectLst>
                <a:latin typeface="+mn-ea"/>
              </a:rPr>
              <a:t>裏面の</a:t>
            </a:r>
            <a:r>
              <a:rPr lang="en-US" altLang="ja-JP" b="1" dirty="0">
                <a:solidFill>
                  <a:srgbClr val="FFFF00"/>
                </a:solidFill>
                <a:effectLst>
                  <a:outerShdw blurRad="38100" dist="38100" dir="2700000" algn="tl">
                    <a:srgbClr val="000000">
                      <a:alpha val="43137"/>
                    </a:srgbClr>
                  </a:outerShdw>
                </a:effectLst>
                <a:latin typeface="+mn-ea"/>
              </a:rPr>
              <a:t>URL</a:t>
            </a:r>
            <a:r>
              <a:rPr lang="ja-JP" altLang="en-US" b="1" dirty="0">
                <a:solidFill>
                  <a:srgbClr val="FFFF00"/>
                </a:solidFill>
                <a:effectLst>
                  <a:outerShdw blurRad="38100" dist="38100" dir="2700000" algn="tl">
                    <a:srgbClr val="000000">
                      <a:alpha val="43137"/>
                    </a:srgbClr>
                  </a:outerShdw>
                </a:effectLst>
                <a:latin typeface="+mn-ea"/>
              </a:rPr>
              <a:t>または２次元バーコードより事前登録をお願い致します。</a:t>
            </a:r>
            <a:endParaRPr lang="en-US" altLang="ja-JP" sz="1600" b="1" dirty="0">
              <a:solidFill>
                <a:srgbClr val="FFFF00"/>
              </a:solidFill>
              <a:effectLst>
                <a:outerShdw blurRad="38100" dist="38100" dir="2700000" algn="tl">
                  <a:srgbClr val="000000">
                    <a:alpha val="43137"/>
                  </a:srgbClr>
                </a:outerShdw>
              </a:effectLst>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a:extLst>
              <a:ext uri="{FF2B5EF4-FFF2-40B4-BE49-F238E27FC236}">
                <a16:creationId xmlns:a16="http://schemas.microsoft.com/office/drawing/2014/main" id="{77B89C1E-01B8-4B9E-B9BA-4E4A6A626317}"/>
              </a:ext>
            </a:extLst>
          </p:cNvPr>
          <p:cNvGrpSpPr/>
          <p:nvPr/>
        </p:nvGrpSpPr>
        <p:grpSpPr>
          <a:xfrm>
            <a:off x="735433" y="0"/>
            <a:ext cx="6882533" cy="11420475"/>
            <a:chOff x="735433" y="0"/>
            <a:chExt cx="6882533" cy="11420475"/>
          </a:xfrm>
        </p:grpSpPr>
        <p:pic>
          <p:nvPicPr>
            <p:cNvPr id="26" name="Picture 38">
              <a:extLst>
                <a:ext uri="{FF2B5EF4-FFF2-40B4-BE49-F238E27FC236}">
                  <a16:creationId xmlns:a16="http://schemas.microsoft.com/office/drawing/2014/main" id="{E732EBC3-E1F0-45E6-AF65-3956A561184B}"/>
                </a:ext>
              </a:extLst>
            </p:cNvPr>
            <p:cNvPicPr>
              <a:picLocks noChangeAspect="1" noChangeArrowheads="1"/>
            </p:cNvPicPr>
            <p:nvPr/>
          </p:nvPicPr>
          <p:blipFill>
            <a:blip r:embed="rId2" cstate="print"/>
            <a:srcRect/>
            <a:stretch>
              <a:fillRect/>
            </a:stretch>
          </p:blipFill>
          <p:spPr bwMode="auto">
            <a:xfrm>
              <a:off x="1730202" y="4450078"/>
              <a:ext cx="864370" cy="864369"/>
            </a:xfrm>
            <a:prstGeom prst="rect">
              <a:avLst/>
            </a:prstGeom>
            <a:noFill/>
            <a:ln w="9525">
              <a:noFill/>
              <a:miter lim="800000"/>
              <a:headEnd/>
              <a:tailEnd/>
            </a:ln>
          </p:spPr>
        </p:pic>
        <p:pic>
          <p:nvPicPr>
            <p:cNvPr id="27" name="Picture 38">
              <a:extLst>
                <a:ext uri="{FF2B5EF4-FFF2-40B4-BE49-F238E27FC236}">
                  <a16:creationId xmlns:a16="http://schemas.microsoft.com/office/drawing/2014/main" id="{723FCA32-D34A-4831-B328-2964799803A0}"/>
                </a:ext>
              </a:extLst>
            </p:cNvPr>
            <p:cNvPicPr>
              <a:picLocks noChangeAspect="1" noChangeArrowheads="1"/>
            </p:cNvPicPr>
            <p:nvPr/>
          </p:nvPicPr>
          <p:blipFill>
            <a:blip r:embed="rId2" cstate="print"/>
            <a:srcRect/>
            <a:stretch>
              <a:fillRect/>
            </a:stretch>
          </p:blipFill>
          <p:spPr bwMode="auto">
            <a:xfrm>
              <a:off x="735433" y="2430184"/>
              <a:ext cx="1368426" cy="1368425"/>
            </a:xfrm>
            <a:prstGeom prst="rect">
              <a:avLst/>
            </a:prstGeom>
            <a:noFill/>
            <a:ln w="9525">
              <a:noFill/>
              <a:miter lim="800000"/>
              <a:headEnd/>
              <a:tailEnd/>
            </a:ln>
          </p:spPr>
        </p:pic>
        <p:pic>
          <p:nvPicPr>
            <p:cNvPr id="28" name="Picture 47">
              <a:extLst>
                <a:ext uri="{FF2B5EF4-FFF2-40B4-BE49-F238E27FC236}">
                  <a16:creationId xmlns:a16="http://schemas.microsoft.com/office/drawing/2014/main" id="{DECB0EC9-9A82-4C66-BA6A-76B9CDD7E14D}"/>
                </a:ext>
              </a:extLst>
            </p:cNvPr>
            <p:cNvPicPr>
              <a:picLocks noChangeAspect="1" noChangeArrowheads="1"/>
            </p:cNvPicPr>
            <p:nvPr/>
          </p:nvPicPr>
          <p:blipFill>
            <a:blip r:embed="rId3" cstate="print"/>
            <a:srcRect/>
            <a:stretch>
              <a:fillRect/>
            </a:stretch>
          </p:blipFill>
          <p:spPr bwMode="auto">
            <a:xfrm flipV="1">
              <a:off x="2154040" y="2536080"/>
              <a:ext cx="5463926" cy="991345"/>
            </a:xfrm>
            <a:prstGeom prst="rect">
              <a:avLst/>
            </a:prstGeom>
            <a:noFill/>
            <a:ln w="9525">
              <a:noFill/>
              <a:miter lim="800000"/>
              <a:headEnd/>
              <a:tailEnd/>
            </a:ln>
          </p:spPr>
        </p:pic>
        <p:pic>
          <p:nvPicPr>
            <p:cNvPr id="29" name="Picture 55">
              <a:extLst>
                <a:ext uri="{FF2B5EF4-FFF2-40B4-BE49-F238E27FC236}">
                  <a16:creationId xmlns:a16="http://schemas.microsoft.com/office/drawing/2014/main" id="{8EB124D2-C6AE-411E-B609-F2AD64CCF9C2}"/>
                </a:ext>
              </a:extLst>
            </p:cNvPr>
            <p:cNvPicPr>
              <a:picLocks noChangeAspect="1" noChangeArrowheads="1"/>
            </p:cNvPicPr>
            <p:nvPr/>
          </p:nvPicPr>
          <p:blipFill>
            <a:blip r:embed="rId4" cstate="print"/>
            <a:srcRect/>
            <a:stretch>
              <a:fillRect/>
            </a:stretch>
          </p:blipFill>
          <p:spPr bwMode="auto">
            <a:xfrm>
              <a:off x="3891169" y="0"/>
              <a:ext cx="3663950" cy="11420475"/>
            </a:xfrm>
            <a:prstGeom prst="rect">
              <a:avLst/>
            </a:prstGeom>
            <a:noFill/>
            <a:ln w="9525">
              <a:noFill/>
              <a:miter lim="800000"/>
              <a:headEnd/>
              <a:tailEnd/>
            </a:ln>
          </p:spPr>
        </p:pic>
        <p:pic>
          <p:nvPicPr>
            <p:cNvPr id="30" name="Picture 40">
              <a:extLst>
                <a:ext uri="{FF2B5EF4-FFF2-40B4-BE49-F238E27FC236}">
                  <a16:creationId xmlns:a16="http://schemas.microsoft.com/office/drawing/2014/main" id="{02F57DE7-ABCD-4B88-9D8D-13E0275D28FE}"/>
                </a:ext>
              </a:extLst>
            </p:cNvPr>
            <p:cNvPicPr>
              <a:picLocks noChangeAspect="1" noChangeArrowheads="1"/>
            </p:cNvPicPr>
            <p:nvPr/>
          </p:nvPicPr>
          <p:blipFill>
            <a:blip r:embed="rId5" cstate="print"/>
            <a:srcRect/>
            <a:stretch>
              <a:fillRect/>
            </a:stretch>
          </p:blipFill>
          <p:spPr bwMode="auto">
            <a:xfrm>
              <a:off x="5967814" y="5618944"/>
              <a:ext cx="1644651" cy="1538288"/>
            </a:xfrm>
            <a:prstGeom prst="rect">
              <a:avLst/>
            </a:prstGeom>
            <a:noFill/>
            <a:ln w="9525">
              <a:noFill/>
              <a:miter lim="800000"/>
              <a:headEnd/>
              <a:tailEnd/>
            </a:ln>
          </p:spPr>
        </p:pic>
        <p:sp>
          <p:nvSpPr>
            <p:cNvPr id="31" name="Text Box 90">
              <a:extLst>
                <a:ext uri="{FF2B5EF4-FFF2-40B4-BE49-F238E27FC236}">
                  <a16:creationId xmlns:a16="http://schemas.microsoft.com/office/drawing/2014/main" id="{DC7A0112-1275-455D-9128-B0BFDC60C2BD}"/>
                </a:ext>
              </a:extLst>
            </p:cNvPr>
            <p:cNvSpPr txBox="1">
              <a:spLocks noChangeArrowheads="1"/>
            </p:cNvSpPr>
            <p:nvPr/>
          </p:nvSpPr>
          <p:spPr bwMode="auto">
            <a:xfrm>
              <a:off x="1044327" y="3105436"/>
              <a:ext cx="1800200" cy="286232"/>
            </a:xfrm>
            <a:prstGeom prst="rect">
              <a:avLst/>
            </a:prstGeom>
            <a:noFill/>
            <a:ln w="9525">
              <a:noFill/>
              <a:miter lim="800000"/>
              <a:headEnd/>
              <a:tailEnd/>
            </a:ln>
          </p:spPr>
          <p:txBody>
            <a:bodyPr wrap="square">
              <a:spAutoFit/>
            </a:bodyPr>
            <a:lstStyle/>
            <a:p>
              <a:pPr>
                <a:lnSpc>
                  <a:spcPct val="90000"/>
                </a:lnSpc>
              </a:pPr>
              <a:r>
                <a:rPr kumimoji="0" lang="ja-JP" altLang="en-US" sz="1400" dirty="0">
                  <a:latin typeface="Meiryo UI" panose="020B0604030504040204" pitchFamily="50" charset="-128"/>
                  <a:ea typeface="Meiryo UI" panose="020B0604030504040204" pitchFamily="50" charset="-128"/>
                </a:rPr>
                <a:t>　　</a:t>
              </a:r>
            </a:p>
          </p:txBody>
        </p:sp>
        <p:pic>
          <p:nvPicPr>
            <p:cNvPr id="32" name="Picture 38">
              <a:extLst>
                <a:ext uri="{FF2B5EF4-FFF2-40B4-BE49-F238E27FC236}">
                  <a16:creationId xmlns:a16="http://schemas.microsoft.com/office/drawing/2014/main" id="{FB40E53B-C925-4126-90C2-7AC448C9733F}"/>
                </a:ext>
              </a:extLst>
            </p:cNvPr>
            <p:cNvPicPr>
              <a:picLocks noChangeAspect="1" noChangeArrowheads="1"/>
            </p:cNvPicPr>
            <p:nvPr/>
          </p:nvPicPr>
          <p:blipFill>
            <a:blip r:embed="rId2" cstate="print"/>
            <a:srcRect/>
            <a:stretch>
              <a:fillRect/>
            </a:stretch>
          </p:blipFill>
          <p:spPr bwMode="auto">
            <a:xfrm>
              <a:off x="1586186" y="6282804"/>
              <a:ext cx="1368426" cy="1368425"/>
            </a:xfrm>
            <a:prstGeom prst="rect">
              <a:avLst/>
            </a:prstGeom>
            <a:noFill/>
            <a:ln w="9525">
              <a:noFill/>
              <a:miter lim="800000"/>
              <a:headEnd/>
              <a:tailEnd/>
            </a:ln>
          </p:spPr>
        </p:pic>
        <p:sp>
          <p:nvSpPr>
            <p:cNvPr id="33" name="Text Box 256">
              <a:extLst>
                <a:ext uri="{FF2B5EF4-FFF2-40B4-BE49-F238E27FC236}">
                  <a16:creationId xmlns:a16="http://schemas.microsoft.com/office/drawing/2014/main" id="{375C48A0-4F0E-469F-9D94-45CF6C82943E}"/>
                </a:ext>
              </a:extLst>
            </p:cNvPr>
            <p:cNvSpPr txBox="1">
              <a:spLocks noChangeArrowheads="1"/>
            </p:cNvSpPr>
            <p:nvPr/>
          </p:nvSpPr>
          <p:spPr bwMode="auto">
            <a:xfrm>
              <a:off x="5220791" y="7751781"/>
              <a:ext cx="2186036" cy="369332"/>
            </a:xfrm>
            <a:prstGeom prst="rect">
              <a:avLst/>
            </a:prstGeom>
            <a:noFill/>
            <a:ln w="9525">
              <a:noFill/>
              <a:miter lim="800000"/>
              <a:headEnd/>
              <a:tailEnd/>
            </a:ln>
          </p:spPr>
          <p:txBody>
            <a:bodyPr wrap="square">
              <a:spAutoFit/>
            </a:bodyPr>
            <a:lstStyle/>
            <a:p>
              <a:pPr>
                <a:lnSpc>
                  <a:spcPct val="90000"/>
                </a:lnSpc>
                <a:defRPr/>
              </a:pPr>
              <a:endParaRPr kumimoji="0" lang="ja-JP" altLang="en-US" sz="2000" dirty="0">
                <a:latin typeface="Meiryo UI" panose="020B0604030504040204" pitchFamily="50" charset="-128"/>
                <a:ea typeface="Meiryo UI" panose="020B0604030504040204" pitchFamily="50" charset="-128"/>
              </a:endParaRPr>
            </a:p>
          </p:txBody>
        </p:sp>
      </p:grpSp>
      <p:pic>
        <p:nvPicPr>
          <p:cNvPr id="13" name="Picture 34">
            <a:extLst>
              <a:ext uri="{FF2B5EF4-FFF2-40B4-BE49-F238E27FC236}">
                <a16:creationId xmlns:a16="http://schemas.microsoft.com/office/drawing/2014/main" id="{7F60ABA6-0502-4E51-BB21-CDA52EC9817E}"/>
              </a:ext>
            </a:extLst>
          </p:cNvPr>
          <p:cNvPicPr>
            <a:picLocks noChangeAspect="1" noChangeArrowheads="1"/>
          </p:cNvPicPr>
          <p:nvPr/>
        </p:nvPicPr>
        <p:blipFill>
          <a:blip r:embed="rId6" cstate="print"/>
          <a:srcRect/>
          <a:stretch>
            <a:fillRect/>
          </a:stretch>
        </p:blipFill>
        <p:spPr bwMode="auto">
          <a:xfrm>
            <a:off x="-13627" y="-15364"/>
            <a:ext cx="7561263" cy="2135296"/>
          </a:xfrm>
          <a:prstGeom prst="rect">
            <a:avLst/>
          </a:prstGeom>
          <a:noFill/>
          <a:ln w="9525">
            <a:noFill/>
            <a:miter lim="800000"/>
            <a:headEnd/>
            <a:tailEnd/>
          </a:ln>
        </p:spPr>
      </p:pic>
      <p:sp>
        <p:nvSpPr>
          <p:cNvPr id="4" name="タイトル 1">
            <a:extLst>
              <a:ext uri="{FF2B5EF4-FFF2-40B4-BE49-F238E27FC236}">
                <a16:creationId xmlns:a16="http://schemas.microsoft.com/office/drawing/2014/main" id="{D1FF4276-05B6-4304-853E-05D46401B378}"/>
              </a:ext>
            </a:extLst>
          </p:cNvPr>
          <p:cNvSpPr>
            <a:spLocks noGrp="1" noChangeArrowheads="1"/>
          </p:cNvSpPr>
          <p:nvPr>
            <p:ph type="title"/>
          </p:nvPr>
        </p:nvSpPr>
        <p:spPr>
          <a:xfrm>
            <a:off x="193696" y="496062"/>
            <a:ext cx="7365422" cy="685608"/>
          </a:xfrm>
        </p:spPr>
        <p:txBody>
          <a:bodyPr/>
          <a:lstStyle/>
          <a:p>
            <a:pPr algn="l" eaLnBrk="1" hangingPunct="1"/>
            <a:r>
              <a:rPr lang="ja-JP" altLang="en-US" sz="1727" b="1" dirty="0">
                <a:latin typeface="Meiryo UI" panose="020B0604030504040204" pitchFamily="50" charset="-128"/>
                <a:ea typeface="Meiryo UI" panose="020B0604030504040204" pitchFamily="50" charset="-128"/>
              </a:rPr>
              <a:t>ご参加頂ける際は</a:t>
            </a:r>
            <a:r>
              <a:rPr lang="en-US" altLang="ja-JP" sz="1727" b="1" dirty="0">
                <a:latin typeface="Meiryo UI" panose="020B0604030504040204" pitchFamily="50" charset="-128"/>
                <a:ea typeface="Meiryo UI" panose="020B0604030504040204" pitchFamily="50" charset="-128"/>
              </a:rPr>
              <a:t>,</a:t>
            </a:r>
            <a:r>
              <a:rPr lang="ja-JP" altLang="en-US" sz="1727" b="1" dirty="0">
                <a:latin typeface="Meiryo UI" panose="020B0604030504040204" pitchFamily="50" charset="-128"/>
                <a:ea typeface="Meiryo UI" panose="020B0604030504040204" pitchFamily="50" charset="-128"/>
              </a:rPr>
              <a:t>下記いずれかの方法でお申し込みお願い申し上げます。</a:t>
            </a:r>
            <a:br>
              <a:rPr lang="en-US" altLang="ja-JP" sz="1727" b="1" dirty="0">
                <a:latin typeface="Meiryo UI" panose="020B0604030504040204" pitchFamily="50" charset="-128"/>
                <a:ea typeface="Meiryo UI" panose="020B0604030504040204" pitchFamily="50" charset="-128"/>
              </a:rPr>
            </a:br>
            <a:r>
              <a:rPr lang="ja-JP" altLang="en-US" sz="1727" b="1" dirty="0">
                <a:latin typeface="Meiryo UI" panose="020B0604030504040204" pitchFamily="50" charset="-128"/>
                <a:ea typeface="Meiryo UI" panose="020B0604030504040204" pitchFamily="50" charset="-128"/>
              </a:rPr>
              <a:t>お申込頂いた</a:t>
            </a:r>
            <a:r>
              <a:rPr lang="ja-JP" altLang="en-US" sz="1727" b="1" dirty="0">
                <a:solidFill>
                  <a:srgbClr val="000000"/>
                </a:solidFill>
                <a:latin typeface="Meiryo UI" panose="020B0604030504040204" pitchFamily="50" charset="-128"/>
                <a:ea typeface="Meiryo UI" panose="020B0604030504040204" pitchFamily="50" charset="-128"/>
              </a:rPr>
              <a:t>個人情報は適切に管理し、当会の出席管理以外に使用致しません。</a:t>
            </a:r>
            <a:endParaRPr lang="ja-JP" altLang="en-US" sz="2159" b="1" dirty="0">
              <a:latin typeface="Meiryo UI" panose="020B0604030504040204" pitchFamily="50" charset="-128"/>
              <a:ea typeface="Meiryo UI" panose="020B0604030504040204" pitchFamily="50" charset="-128"/>
            </a:endParaRPr>
          </a:p>
        </p:txBody>
      </p:sp>
      <p:sp>
        <p:nvSpPr>
          <p:cNvPr id="8" name="テキスト ボックス 3">
            <a:extLst>
              <a:ext uri="{FF2B5EF4-FFF2-40B4-BE49-F238E27FC236}">
                <a16:creationId xmlns:a16="http://schemas.microsoft.com/office/drawing/2014/main" id="{1A86069B-5FAD-4870-ACB9-D8CBCC01892C}"/>
              </a:ext>
            </a:extLst>
          </p:cNvPr>
          <p:cNvSpPr txBox="1">
            <a:spLocks noChangeArrowheads="1"/>
          </p:cNvSpPr>
          <p:nvPr/>
        </p:nvSpPr>
        <p:spPr bwMode="auto">
          <a:xfrm>
            <a:off x="236642" y="8885780"/>
            <a:ext cx="709379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defTabSz="987095">
              <a:defRPr/>
            </a:pPr>
            <a:r>
              <a:rPr lang="ja-JP" altLang="en-US" dirty="0">
                <a:solidFill>
                  <a:srgbClr val="000000"/>
                </a:solidFill>
                <a:latin typeface="Meiryo UI" panose="020B0604030504040204" pitchFamily="50" charset="-128"/>
                <a:ea typeface="Meiryo UI" panose="020B0604030504040204" pitchFamily="50" charset="-128"/>
              </a:rPr>
              <a:t>本講演会でのご不明な点等ございましたら些細なことでも結構ですので</a:t>
            </a:r>
            <a:endParaRPr lang="en-US" altLang="ja-JP" dirty="0">
              <a:solidFill>
                <a:srgbClr val="000000"/>
              </a:solidFill>
              <a:latin typeface="Meiryo UI" panose="020B0604030504040204" pitchFamily="50" charset="-128"/>
              <a:ea typeface="Meiryo UI" panose="020B0604030504040204" pitchFamily="50" charset="-128"/>
            </a:endParaRPr>
          </a:p>
          <a:p>
            <a:pPr defTabSz="987095">
              <a:defRPr/>
            </a:pPr>
            <a:r>
              <a:rPr lang="ja-JP" altLang="en-US" dirty="0">
                <a:solidFill>
                  <a:srgbClr val="000000"/>
                </a:solidFill>
                <a:latin typeface="Meiryo UI" panose="020B0604030504040204" pitchFamily="50" charset="-128"/>
                <a:ea typeface="Meiryo UI" panose="020B0604030504040204" pitchFamily="50" charset="-128"/>
              </a:rPr>
              <a:t>ご連絡お待ちしております。</a:t>
            </a:r>
            <a:endParaRPr lang="en-US" altLang="ja-JP" dirty="0">
              <a:solidFill>
                <a:srgbClr val="000000"/>
              </a:solidFill>
              <a:latin typeface="Meiryo UI" panose="020B0604030504040204" pitchFamily="50" charset="-128"/>
              <a:ea typeface="Meiryo UI" panose="020B0604030504040204" pitchFamily="50" charset="-128"/>
            </a:endParaRPr>
          </a:p>
          <a:p>
            <a:pPr defTabSz="987095">
              <a:defRPr/>
            </a:pPr>
            <a:endParaRPr lang="en-US" altLang="ja-JP" dirty="0">
              <a:solidFill>
                <a:srgbClr val="000000"/>
              </a:solidFill>
              <a:latin typeface="Meiryo UI" panose="020B0604030504040204" pitchFamily="50" charset="-128"/>
              <a:ea typeface="Meiryo UI" panose="020B0604030504040204" pitchFamily="50" charset="-128"/>
            </a:endParaRPr>
          </a:p>
          <a:p>
            <a:pPr defTabSz="987095">
              <a:defRPr/>
            </a:pPr>
            <a:r>
              <a:rPr lang="ja-JP" altLang="en-US" dirty="0">
                <a:solidFill>
                  <a:srgbClr val="000000"/>
                </a:solidFill>
                <a:latin typeface="Meiryo UI" panose="020B0604030504040204" pitchFamily="50" charset="-128"/>
                <a:ea typeface="Meiryo UI" panose="020B0604030504040204" pitchFamily="50" charset="-128"/>
              </a:rPr>
              <a:t>問い合わせ先：旭化成ファーマ株式会社　　岡部拓郎</a:t>
            </a:r>
            <a:endParaRPr lang="en-US" altLang="ja-JP" dirty="0">
              <a:solidFill>
                <a:srgbClr val="000000"/>
              </a:solidFill>
              <a:latin typeface="Meiryo UI" panose="020B0604030504040204" pitchFamily="50" charset="-128"/>
              <a:ea typeface="Meiryo UI" panose="020B0604030504040204" pitchFamily="50" charset="-128"/>
            </a:endParaRPr>
          </a:p>
          <a:p>
            <a:pPr defTabSz="987095">
              <a:defRPr/>
            </a:pPr>
            <a:r>
              <a:rPr lang="ja-JP" altLang="en-US" dirty="0">
                <a:solidFill>
                  <a:srgbClr val="000000"/>
                </a:solidFill>
                <a:latin typeface="Meiryo UI" panose="020B0604030504040204" pitchFamily="50" charset="-128"/>
                <a:ea typeface="Meiryo UI" panose="020B0604030504040204" pitchFamily="50" charset="-128"/>
              </a:rPr>
              <a:t>　　　　　　　　　</a:t>
            </a:r>
            <a:r>
              <a:rPr lang="en-US" altLang="ja-JP" dirty="0">
                <a:solidFill>
                  <a:srgbClr val="000000"/>
                </a:solidFill>
                <a:latin typeface="Meiryo UI" panose="020B0604030504040204" pitchFamily="50" charset="-128"/>
                <a:ea typeface="Meiryo UI" panose="020B0604030504040204" pitchFamily="50" charset="-128"/>
              </a:rPr>
              <a:t>  okabe.tj@om.asahi-kasei.co.jp</a:t>
            </a:r>
          </a:p>
          <a:p>
            <a:pPr defTabSz="987095">
              <a:defRPr/>
            </a:pPr>
            <a:r>
              <a:rPr lang="ja-JP" altLang="en-US" dirty="0">
                <a:solidFill>
                  <a:srgbClr val="000000"/>
                </a:solidFill>
                <a:latin typeface="Meiryo UI" panose="020B0604030504040204" pitchFamily="50" charset="-128"/>
                <a:ea typeface="Meiryo UI" panose="020B0604030504040204" pitchFamily="50" charset="-128"/>
              </a:rPr>
              <a:t>　　　　　　　　　　</a:t>
            </a:r>
            <a:r>
              <a:rPr lang="en-US" altLang="ja-JP" dirty="0">
                <a:solidFill>
                  <a:srgbClr val="000000"/>
                </a:solidFill>
                <a:latin typeface="Meiryo UI" panose="020B0604030504040204" pitchFamily="50" charset="-128"/>
                <a:ea typeface="Meiryo UI" panose="020B0604030504040204" pitchFamily="50" charset="-128"/>
              </a:rPr>
              <a:t>TEL</a:t>
            </a:r>
            <a:r>
              <a:rPr lang="ja-JP" altLang="en-US" dirty="0">
                <a:solidFill>
                  <a:srgbClr val="000000"/>
                </a:solidFill>
                <a:latin typeface="Meiryo UI" panose="020B0604030504040204" pitchFamily="50" charset="-128"/>
                <a:ea typeface="Meiryo UI" panose="020B0604030504040204" pitchFamily="50" charset="-128"/>
              </a:rPr>
              <a:t>：</a:t>
            </a:r>
            <a:r>
              <a:rPr lang="en-US" altLang="ja-JP" dirty="0">
                <a:solidFill>
                  <a:srgbClr val="000000"/>
                </a:solidFill>
                <a:latin typeface="Meiryo UI" panose="020B0604030504040204" pitchFamily="50" charset="-128"/>
                <a:ea typeface="Meiryo UI" panose="020B0604030504040204" pitchFamily="50" charset="-128"/>
              </a:rPr>
              <a:t>080-4598</a:t>
            </a:r>
            <a:r>
              <a:rPr lang="ja-JP" altLang="en-US" dirty="0">
                <a:solidFill>
                  <a:srgbClr val="000000"/>
                </a:solidFill>
                <a:latin typeface="Meiryo UI" panose="020B0604030504040204" pitchFamily="50" charset="-128"/>
                <a:ea typeface="Meiryo UI" panose="020B0604030504040204" pitchFamily="50" charset="-128"/>
              </a:rPr>
              <a:t>－</a:t>
            </a:r>
            <a:r>
              <a:rPr lang="en-US" altLang="ja-JP" dirty="0">
                <a:solidFill>
                  <a:srgbClr val="000000"/>
                </a:solidFill>
                <a:latin typeface="Meiryo UI" panose="020B0604030504040204" pitchFamily="50" charset="-128"/>
                <a:ea typeface="Meiryo UI" panose="020B0604030504040204" pitchFamily="50" charset="-128"/>
              </a:rPr>
              <a:t>0196</a:t>
            </a:r>
            <a:r>
              <a:rPr lang="ja-JP" altLang="en-US" dirty="0">
                <a:solidFill>
                  <a:srgbClr val="000000"/>
                </a:solidFill>
                <a:latin typeface="Meiryo UI" panose="020B0604030504040204" pitchFamily="50" charset="-128"/>
                <a:ea typeface="Meiryo UI" panose="020B0604030504040204" pitchFamily="50" charset="-128"/>
              </a:rPr>
              <a:t>　</a:t>
            </a:r>
            <a:r>
              <a:rPr lang="en-US" altLang="ja-JP" dirty="0">
                <a:solidFill>
                  <a:srgbClr val="000000"/>
                </a:solidFill>
                <a:latin typeface="Meiryo UI" panose="020B0604030504040204" pitchFamily="50" charset="-128"/>
                <a:ea typeface="Meiryo UI" panose="020B0604030504040204" pitchFamily="50" charset="-128"/>
              </a:rPr>
              <a:t>FAX</a:t>
            </a:r>
            <a:r>
              <a:rPr lang="ja-JP" altLang="en-US" dirty="0">
                <a:solidFill>
                  <a:srgbClr val="000000"/>
                </a:solidFill>
                <a:latin typeface="Meiryo UI" panose="020B0604030504040204" pitchFamily="50" charset="-128"/>
                <a:ea typeface="Meiryo UI" panose="020B0604030504040204" pitchFamily="50" charset="-128"/>
              </a:rPr>
              <a:t>：</a:t>
            </a:r>
            <a:r>
              <a:rPr lang="en-US" altLang="ja-JP" dirty="0">
                <a:solidFill>
                  <a:srgbClr val="000000"/>
                </a:solidFill>
                <a:latin typeface="Meiryo UI" panose="020B0604030504040204" pitchFamily="50" charset="-128"/>
                <a:ea typeface="Meiryo UI" panose="020B0604030504040204" pitchFamily="50" charset="-128"/>
              </a:rPr>
              <a:t>042</a:t>
            </a:r>
            <a:r>
              <a:rPr lang="ja-JP" altLang="en-US" dirty="0">
                <a:solidFill>
                  <a:srgbClr val="000000"/>
                </a:solidFill>
                <a:latin typeface="Meiryo UI" panose="020B0604030504040204" pitchFamily="50" charset="-128"/>
                <a:ea typeface="Meiryo UI" panose="020B0604030504040204" pitchFamily="50" charset="-128"/>
              </a:rPr>
              <a:t>－</a:t>
            </a:r>
            <a:r>
              <a:rPr lang="en-US" altLang="ja-JP" dirty="0">
                <a:solidFill>
                  <a:srgbClr val="000000"/>
                </a:solidFill>
                <a:latin typeface="Meiryo UI" panose="020B0604030504040204" pitchFamily="50" charset="-128"/>
                <a:ea typeface="Meiryo UI" panose="020B0604030504040204" pitchFamily="50" charset="-128"/>
              </a:rPr>
              <a:t>535-3562</a:t>
            </a:r>
            <a:endParaRPr lang="ja-JP" altLang="en-US" dirty="0">
              <a:solidFill>
                <a:srgbClr val="000000"/>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5D683D7D-05BE-441C-91E1-4958288380F0}"/>
              </a:ext>
            </a:extLst>
          </p:cNvPr>
          <p:cNvSpPr/>
          <p:nvPr/>
        </p:nvSpPr>
        <p:spPr>
          <a:xfrm>
            <a:off x="302933" y="2710414"/>
            <a:ext cx="7209475" cy="358111"/>
          </a:xfrm>
          <a:prstGeom prst="rect">
            <a:avLst/>
          </a:prstGeom>
        </p:spPr>
        <p:txBody>
          <a:bodyPr wrap="square">
            <a:spAutoFit/>
          </a:bodyPr>
          <a:lstStyle/>
          <a:p>
            <a:pPr defTabSz="987095">
              <a:defRPr/>
            </a:pPr>
            <a:r>
              <a:rPr lang="ja-JP" altLang="en-US" sz="1727" dirty="0">
                <a:solidFill>
                  <a:srgbClr val="000000"/>
                </a:solidFill>
                <a:latin typeface="Meiryo UI" panose="020B0604030504040204" pitchFamily="50" charset="-128"/>
                <a:ea typeface="Meiryo UI" panose="020B0604030504040204" pitchFamily="50" charset="-128"/>
              </a:rPr>
              <a:t>●下記</a:t>
            </a:r>
            <a:r>
              <a:rPr lang="en-US" altLang="ja-JP" sz="1727" dirty="0">
                <a:solidFill>
                  <a:srgbClr val="000000"/>
                </a:solidFill>
                <a:latin typeface="Meiryo UI" panose="020B0604030504040204" pitchFamily="50" charset="-128"/>
                <a:ea typeface="Meiryo UI" panose="020B0604030504040204" pitchFamily="50" charset="-128"/>
              </a:rPr>
              <a:t>URL </a:t>
            </a:r>
            <a:r>
              <a:rPr lang="ja-JP" altLang="en-US" sz="1727" dirty="0">
                <a:solidFill>
                  <a:srgbClr val="000000"/>
                </a:solidFill>
                <a:latin typeface="Meiryo UI" panose="020B0604030504040204" pitchFamily="50" charset="-128"/>
                <a:ea typeface="Meiryo UI" panose="020B0604030504040204" pitchFamily="50" charset="-128"/>
              </a:rPr>
              <a:t>もしくは、二次元コードより事前登録をお願い致します。</a:t>
            </a:r>
          </a:p>
        </p:txBody>
      </p:sp>
      <p:sp>
        <p:nvSpPr>
          <p:cNvPr id="25" name="テキスト ボックス 24">
            <a:extLst>
              <a:ext uri="{FF2B5EF4-FFF2-40B4-BE49-F238E27FC236}">
                <a16:creationId xmlns:a16="http://schemas.microsoft.com/office/drawing/2014/main" id="{0ED7A1F0-D948-43E3-9F3C-CE5C6E3C56AB}"/>
              </a:ext>
            </a:extLst>
          </p:cNvPr>
          <p:cNvSpPr txBox="1">
            <a:spLocks noChangeArrowheads="1"/>
          </p:cNvSpPr>
          <p:nvPr/>
        </p:nvSpPr>
        <p:spPr bwMode="auto">
          <a:xfrm>
            <a:off x="239857" y="4387031"/>
            <a:ext cx="7336102" cy="240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defTabSz="987095">
              <a:defRPr/>
            </a:pPr>
            <a:endParaRPr lang="en-US" altLang="ja-JP" sz="1727"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b="1" dirty="0">
              <a:solidFill>
                <a:srgbClr val="FF0000"/>
              </a:solidFill>
              <a:latin typeface="Meiryo UI" panose="020B0604030504040204" pitchFamily="50" charset="-128"/>
              <a:ea typeface="Meiryo UI" panose="020B0604030504040204" pitchFamily="50" charset="-128"/>
            </a:endParaRPr>
          </a:p>
          <a:p>
            <a:pPr algn="r" defTabSz="987095">
              <a:defRPr/>
            </a:pPr>
            <a:endParaRPr lang="en-US" altLang="ja-JP" sz="108" b="1" dirty="0">
              <a:solidFill>
                <a:srgbClr val="FF0000"/>
              </a:solidFill>
              <a:latin typeface="Meiryo UI" panose="020B0604030504040204" pitchFamily="50" charset="-128"/>
              <a:ea typeface="Meiryo UI" panose="020B0604030504040204" pitchFamily="50" charset="-128"/>
            </a:endParaRPr>
          </a:p>
          <a:p>
            <a:pPr algn="r" defTabSz="987095">
              <a:defRPr/>
            </a:pPr>
            <a:endParaRPr lang="en-US" altLang="ja-JP" sz="108" b="1" dirty="0">
              <a:solidFill>
                <a:srgbClr val="FF0000"/>
              </a:solidFill>
              <a:latin typeface="Meiryo UI" panose="020B0604030504040204" pitchFamily="50" charset="-128"/>
              <a:ea typeface="Meiryo UI" panose="020B0604030504040204" pitchFamily="50" charset="-128"/>
            </a:endParaRPr>
          </a:p>
          <a:p>
            <a:pPr algn="r" defTabSz="987095">
              <a:defRPr/>
            </a:pPr>
            <a:endParaRPr lang="en-US" altLang="ja-JP" sz="108" b="1" dirty="0">
              <a:solidFill>
                <a:srgbClr val="FF0000"/>
              </a:solidFill>
              <a:latin typeface="Meiryo UI" panose="020B0604030504040204" pitchFamily="50" charset="-128"/>
              <a:ea typeface="Meiryo UI" panose="020B0604030504040204" pitchFamily="50" charset="-128"/>
            </a:endParaRPr>
          </a:p>
          <a:p>
            <a:pPr algn="r" defTabSz="987095">
              <a:defRPr/>
            </a:pPr>
            <a:endParaRPr lang="en-US" altLang="ja-JP" sz="108" b="1" dirty="0">
              <a:solidFill>
                <a:srgbClr val="FF0000"/>
              </a:solidFill>
              <a:latin typeface="Meiryo UI" panose="020B0604030504040204" pitchFamily="50" charset="-128"/>
              <a:ea typeface="Meiryo UI" panose="020B0604030504040204" pitchFamily="50" charset="-128"/>
            </a:endParaRPr>
          </a:p>
          <a:p>
            <a:pPr algn="r" defTabSz="987095">
              <a:defRPr/>
            </a:pPr>
            <a:endParaRPr lang="en-US" altLang="ja-JP" sz="108" b="1" dirty="0">
              <a:solidFill>
                <a:srgbClr val="FF0000"/>
              </a:solidFill>
              <a:latin typeface="Meiryo UI" panose="020B0604030504040204" pitchFamily="50" charset="-128"/>
              <a:ea typeface="Meiryo UI" panose="020B0604030504040204" pitchFamily="50" charset="-128"/>
            </a:endParaRPr>
          </a:p>
          <a:p>
            <a:pPr algn="r" defTabSz="987095">
              <a:defRPr/>
            </a:pPr>
            <a:endParaRPr lang="en-US" altLang="ja-JP" sz="108" b="1" dirty="0">
              <a:solidFill>
                <a:srgbClr val="FF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08" dirty="0">
              <a:solidFill>
                <a:srgbClr val="000000"/>
              </a:solidFill>
              <a:latin typeface="Meiryo UI" panose="020B0604030504040204" pitchFamily="50" charset="-128"/>
              <a:ea typeface="Meiryo UI" panose="020B0604030504040204" pitchFamily="50" charset="-128"/>
            </a:endParaRPr>
          </a:p>
          <a:p>
            <a:pPr algn="r" defTabSz="987095">
              <a:defRPr/>
            </a:pPr>
            <a:endParaRPr lang="en-US" altLang="ja-JP" sz="1600" dirty="0">
              <a:solidFill>
                <a:srgbClr val="000000"/>
              </a:solidFill>
              <a:latin typeface="Meiryo UI" panose="020B0604030504040204" pitchFamily="50" charset="-128"/>
              <a:ea typeface="Meiryo UI" panose="020B0604030504040204" pitchFamily="50" charset="-128"/>
            </a:endParaRPr>
          </a:p>
          <a:p>
            <a:pPr defTabSz="987095">
              <a:defRPr/>
            </a:pPr>
            <a:r>
              <a:rPr lang="ja-JP" altLang="en-US" sz="1600" dirty="0">
                <a:solidFill>
                  <a:srgbClr val="000000"/>
                </a:solidFill>
                <a:latin typeface="Meiryo UI" panose="020B0604030504040204" pitchFamily="50" charset="-128"/>
                <a:ea typeface="Meiryo UI" panose="020B0604030504040204" pitchFamily="50" charset="-128"/>
              </a:rPr>
              <a:t>　●ウェビナー登録画面から、下記内容記載の上、ご連絡をお願い申し上げます。</a:t>
            </a:r>
            <a:endParaRPr lang="en-US" altLang="ja-JP" sz="1600" dirty="0">
              <a:solidFill>
                <a:srgbClr val="000000"/>
              </a:solidFill>
              <a:latin typeface="Meiryo UI" panose="020B0604030504040204" pitchFamily="50" charset="-128"/>
              <a:ea typeface="Meiryo UI" panose="020B0604030504040204" pitchFamily="50" charset="-128"/>
            </a:endParaRPr>
          </a:p>
          <a:p>
            <a:pPr defTabSz="987095">
              <a:defRPr/>
            </a:pPr>
            <a:endParaRPr lang="en-US" altLang="ja-JP" sz="1600" dirty="0">
              <a:solidFill>
                <a:srgbClr val="000000"/>
              </a:solidFill>
              <a:latin typeface="Meiryo UI" panose="020B0604030504040204" pitchFamily="50" charset="-128"/>
              <a:ea typeface="Meiryo UI" panose="020B0604030504040204" pitchFamily="50" charset="-128"/>
            </a:endParaRPr>
          </a:p>
          <a:p>
            <a:pPr defTabSz="987095">
              <a:defRPr/>
            </a:pPr>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2000" dirty="0">
                <a:solidFill>
                  <a:srgbClr val="000000"/>
                </a:solidFill>
                <a:latin typeface="Meiryo UI" panose="020B0604030504040204" pitchFamily="50" charset="-128"/>
                <a:ea typeface="Meiryo UI" panose="020B0604030504040204" pitchFamily="50" charset="-128"/>
              </a:rPr>
              <a:t>①ご氏名　②入室メールアドレス　③ご施設名　④診療科</a:t>
            </a:r>
            <a:endParaRPr lang="en-US" altLang="ja-JP" sz="2000" dirty="0">
              <a:solidFill>
                <a:srgbClr val="000000"/>
              </a:solidFill>
              <a:latin typeface="Meiryo UI" panose="020B0604030504040204" pitchFamily="50" charset="-128"/>
              <a:ea typeface="Meiryo UI" panose="020B0604030504040204" pitchFamily="50" charset="-128"/>
            </a:endParaRPr>
          </a:p>
          <a:p>
            <a:pPr defTabSz="987095">
              <a:defRPr/>
            </a:pPr>
            <a:r>
              <a:rPr lang="ja-JP" altLang="en-US" sz="2000" dirty="0">
                <a:solidFill>
                  <a:srgbClr val="000000"/>
                </a:solidFill>
                <a:latin typeface="Meiryo UI" panose="020B0604030504040204" pitchFamily="50" charset="-128"/>
                <a:ea typeface="Meiryo UI" panose="020B0604030504040204" pitchFamily="50" charset="-128"/>
              </a:rPr>
              <a:t>　⑤日本医師会生涯教育講座</a:t>
            </a:r>
            <a:r>
              <a:rPr lang="en-US" altLang="ja-JP" sz="2000" dirty="0">
                <a:solidFill>
                  <a:srgbClr val="000000"/>
                </a:solidFill>
                <a:latin typeface="Meiryo UI" panose="020B0604030504040204" pitchFamily="50" charset="-128"/>
                <a:ea typeface="Meiryo UI" panose="020B0604030504040204" pitchFamily="50" charset="-128"/>
              </a:rPr>
              <a:t>1.0</a:t>
            </a:r>
            <a:r>
              <a:rPr lang="ja-JP" altLang="en-US" sz="2000" dirty="0">
                <a:solidFill>
                  <a:srgbClr val="000000"/>
                </a:solidFill>
                <a:latin typeface="Meiryo UI" panose="020B0604030504040204" pitchFamily="50" charset="-128"/>
                <a:ea typeface="Meiryo UI" panose="020B0604030504040204" pitchFamily="50" charset="-128"/>
              </a:rPr>
              <a:t>単位（骨粗鬆症）取得の有無</a:t>
            </a:r>
            <a:endParaRPr lang="en-US" altLang="ja-JP" sz="2000" dirty="0">
              <a:solidFill>
                <a:srgbClr val="000000"/>
              </a:solidFill>
              <a:latin typeface="Meiryo UI" panose="020B0604030504040204" pitchFamily="50" charset="-128"/>
              <a:ea typeface="Meiryo UI" panose="020B0604030504040204" pitchFamily="50" charset="-128"/>
            </a:endParaRPr>
          </a:p>
          <a:p>
            <a:pPr lvl="0"/>
            <a:r>
              <a:rPr lang="ja-JP" altLang="en-US" sz="864" dirty="0">
                <a:solidFill>
                  <a:srgbClr val="000000"/>
                </a:solidFill>
                <a:latin typeface="Meiryo UI" panose="020B0604030504040204" pitchFamily="50" charset="-128"/>
                <a:ea typeface="Meiryo UI" panose="020B0604030504040204" pitchFamily="50" charset="-128"/>
                <a:hlinkClick r:id="rId7"/>
              </a:rPr>
              <a:t>　</a:t>
            </a:r>
            <a:endParaRPr lang="en-US" altLang="ja-JP" sz="1727" dirty="0">
              <a:solidFill>
                <a:srgbClr val="000000"/>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457E6176-4BE8-42C5-8894-A27FC6CD93C0}"/>
              </a:ext>
            </a:extLst>
          </p:cNvPr>
          <p:cNvSpPr txBox="1"/>
          <p:nvPr/>
        </p:nvSpPr>
        <p:spPr>
          <a:xfrm>
            <a:off x="194768" y="6748753"/>
            <a:ext cx="7135669" cy="861774"/>
          </a:xfrm>
          <a:prstGeom prst="rect">
            <a:avLst/>
          </a:prstGeom>
          <a:solidFill>
            <a:srgbClr val="FFFAEB"/>
          </a:solidFill>
          <a:ln w="25400">
            <a:solidFill>
              <a:schemeClr val="accent2"/>
            </a:solidFill>
          </a:ln>
        </p:spPr>
        <p:txBody>
          <a:bodyPr wrap="square" rtlCol="0">
            <a:spAutoFit/>
          </a:bodyPr>
          <a:lstStyle/>
          <a:p>
            <a:pPr defTabSz="470548" fontAlgn="auto">
              <a:spcBef>
                <a:spcPts val="0"/>
              </a:spcBef>
              <a:spcAft>
                <a:spcPts val="0"/>
              </a:spcAft>
              <a:defRPr/>
            </a:pPr>
            <a:r>
              <a:rPr kumimoji="0" lang="en-US" altLang="ja-JP" b="1" dirty="0">
                <a:solidFill>
                  <a:srgbClr val="FF0000"/>
                </a:solidFill>
                <a:latin typeface="Meiryo UI" panose="020B0604030504040204" pitchFamily="50" charset="-128"/>
                <a:ea typeface="Meiryo UI" panose="020B0604030504040204" pitchFamily="50" charset="-128"/>
              </a:rPr>
              <a:t>【Zoom</a:t>
            </a:r>
            <a:r>
              <a:rPr kumimoji="0" lang="ja-JP" altLang="en-US" b="1" dirty="0">
                <a:solidFill>
                  <a:srgbClr val="FF0000"/>
                </a:solidFill>
                <a:latin typeface="Meiryo UI" panose="020B0604030504040204" pitchFamily="50" charset="-128"/>
                <a:ea typeface="Meiryo UI" panose="020B0604030504040204" pitchFamily="50" charset="-128"/>
              </a:rPr>
              <a:t>クライアントをインストールされていない方は、、、</a:t>
            </a:r>
            <a:r>
              <a:rPr kumimoji="0" lang="en-US" altLang="ja-JP" b="1" dirty="0">
                <a:solidFill>
                  <a:srgbClr val="FF0000"/>
                </a:solidFill>
                <a:latin typeface="Meiryo UI" panose="020B0604030504040204" pitchFamily="50" charset="-128"/>
                <a:ea typeface="Meiryo UI" panose="020B0604030504040204" pitchFamily="50" charset="-128"/>
              </a:rPr>
              <a:t>】</a:t>
            </a:r>
          </a:p>
          <a:p>
            <a:pPr defTabSz="470548" fontAlgn="auto">
              <a:spcBef>
                <a:spcPts val="0"/>
              </a:spcBef>
              <a:spcAft>
                <a:spcPts val="0"/>
              </a:spcAft>
              <a:defRPr/>
            </a:pPr>
            <a:r>
              <a:rPr kumimoji="0" lang="ja-JP" altLang="en-US" sz="1600" dirty="0">
                <a:solidFill>
                  <a:prstClr val="black"/>
                </a:solidFill>
                <a:latin typeface="Meiryo UI" panose="020B0604030504040204" pitchFamily="50" charset="-128"/>
                <a:ea typeface="Meiryo UI" panose="020B0604030504040204" pitchFamily="50" charset="-128"/>
              </a:rPr>
              <a:t>自動でファイルのダウンロードが始まりますので、</a:t>
            </a:r>
            <a:r>
              <a:rPr kumimoji="0" lang="en-US" altLang="ja-JP" sz="1600" dirty="0">
                <a:solidFill>
                  <a:prstClr val="black"/>
                </a:solidFill>
                <a:latin typeface="Meiryo UI" panose="020B0604030504040204" pitchFamily="50" charset="-128"/>
                <a:ea typeface="Meiryo UI" panose="020B0604030504040204" pitchFamily="50" charset="-128"/>
              </a:rPr>
              <a:t>Zoom</a:t>
            </a:r>
            <a:r>
              <a:rPr kumimoji="0" lang="ja-JP" altLang="en-US" sz="1600" dirty="0">
                <a:solidFill>
                  <a:prstClr val="black"/>
                </a:solidFill>
                <a:latin typeface="Meiryo UI" panose="020B0604030504040204" pitchFamily="50" charset="-128"/>
                <a:ea typeface="Meiryo UI" panose="020B0604030504040204" pitchFamily="50" charset="-128"/>
              </a:rPr>
              <a:t>クライアントをインストールのうえ</a:t>
            </a:r>
            <a:endParaRPr kumimoji="0" lang="en-US" altLang="ja-JP" sz="1600" dirty="0">
              <a:solidFill>
                <a:prstClr val="black"/>
              </a:solidFill>
              <a:latin typeface="Meiryo UI" panose="020B0604030504040204" pitchFamily="50" charset="-128"/>
              <a:ea typeface="Meiryo UI" panose="020B0604030504040204" pitchFamily="50" charset="-128"/>
            </a:endParaRPr>
          </a:p>
          <a:p>
            <a:pPr defTabSz="470548" fontAlgn="auto">
              <a:spcBef>
                <a:spcPts val="0"/>
              </a:spcBef>
              <a:spcAft>
                <a:spcPts val="0"/>
              </a:spcAft>
              <a:defRPr/>
            </a:pPr>
            <a:r>
              <a:rPr kumimoji="0" lang="ja-JP" altLang="en-US" sz="1600" dirty="0">
                <a:solidFill>
                  <a:prstClr val="black"/>
                </a:solidFill>
                <a:latin typeface="Meiryo UI" panose="020B0604030504040204" pitchFamily="50" charset="-128"/>
                <a:ea typeface="Meiryo UI" panose="020B0604030504040204" pitchFamily="50" charset="-128"/>
              </a:rPr>
              <a:t>ご視聴ください（無料です）</a:t>
            </a:r>
            <a:endParaRPr kumimoji="0" lang="en-US" altLang="ja-JP" sz="1600" dirty="0">
              <a:solidFill>
                <a:prstClr val="black"/>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55BDE62C-30E9-421D-BF15-1B9731C5ECDC}"/>
              </a:ext>
            </a:extLst>
          </p:cNvPr>
          <p:cNvSpPr txBox="1"/>
          <p:nvPr/>
        </p:nvSpPr>
        <p:spPr>
          <a:xfrm>
            <a:off x="188772" y="7999617"/>
            <a:ext cx="7183717" cy="677108"/>
          </a:xfrm>
          <a:prstGeom prst="rect">
            <a:avLst/>
          </a:prstGeom>
          <a:noFill/>
          <a:ln w="50800" cmpd="dbl">
            <a:solidFill>
              <a:srgbClr val="FF0000"/>
            </a:solidFill>
          </a:ln>
        </p:spPr>
        <p:txBody>
          <a:bodyPr wrap="square" rtlCol="0">
            <a:spAutoFit/>
          </a:bodyPr>
          <a:lstStyle/>
          <a:p>
            <a:pPr defTabSz="470548" fontAlgn="auto">
              <a:spcBef>
                <a:spcPts val="0"/>
              </a:spcBef>
              <a:spcAft>
                <a:spcPts val="0"/>
              </a:spcAft>
              <a:defRPr/>
            </a:pPr>
            <a:r>
              <a:rPr kumimoji="0" lang="en-US" altLang="ja-JP" sz="2000" b="1" dirty="0">
                <a:solidFill>
                  <a:srgbClr val="FF0000"/>
                </a:solidFill>
                <a:latin typeface="Meiryo UI" panose="020B0604030504040204" pitchFamily="50" charset="-128"/>
                <a:ea typeface="Meiryo UI" panose="020B0604030504040204" pitchFamily="50" charset="-128"/>
              </a:rPr>
              <a:t>【</a:t>
            </a:r>
            <a:r>
              <a:rPr kumimoji="0" lang="ja-JP" altLang="en-US" sz="2000" b="1" dirty="0">
                <a:solidFill>
                  <a:srgbClr val="FF0000"/>
                </a:solidFill>
                <a:latin typeface="Meiryo UI" panose="020B0604030504040204" pitchFamily="50" charset="-128"/>
                <a:ea typeface="Meiryo UI" panose="020B0604030504040204" pitchFamily="50" charset="-128"/>
              </a:rPr>
              <a:t>視聴に関してのお願い</a:t>
            </a:r>
            <a:r>
              <a:rPr kumimoji="0" lang="en-US" altLang="ja-JP" sz="2000" b="1" dirty="0">
                <a:solidFill>
                  <a:srgbClr val="FF0000"/>
                </a:solidFill>
                <a:latin typeface="Meiryo UI" panose="020B0604030504040204" pitchFamily="50" charset="-128"/>
                <a:ea typeface="Meiryo UI" panose="020B0604030504040204" pitchFamily="50" charset="-128"/>
              </a:rPr>
              <a:t>】</a:t>
            </a:r>
          </a:p>
          <a:p>
            <a:pPr defTabSz="470548" fontAlgn="auto">
              <a:spcBef>
                <a:spcPts val="0"/>
              </a:spcBef>
              <a:spcAft>
                <a:spcPts val="0"/>
              </a:spcAft>
              <a:defRPr/>
            </a:pPr>
            <a:r>
              <a:rPr kumimoji="0" lang="ja-JP" altLang="en-US" b="1" dirty="0">
                <a:solidFill>
                  <a:srgbClr val="FF0000"/>
                </a:solidFill>
                <a:latin typeface="Meiryo UI" panose="020B0604030504040204" pitchFamily="50" charset="-128"/>
                <a:ea typeface="Meiryo UI" panose="020B0604030504040204" pitchFamily="50" charset="-128"/>
              </a:rPr>
              <a:t>講演の録画、及びスライドの撮影はお控えいただきますようお願い致します</a:t>
            </a:r>
            <a:endParaRPr kumimoji="0" lang="en-US" altLang="ja-JP" b="1" dirty="0">
              <a:solidFill>
                <a:srgbClr val="FF0000"/>
              </a:solidFill>
              <a:latin typeface="Meiryo UI" panose="020B0604030504040204" pitchFamily="50" charset="-128"/>
              <a:ea typeface="Meiryo UI" panose="020B0604030504040204" pitchFamily="50" charset="-128"/>
            </a:endParaRPr>
          </a:p>
        </p:txBody>
      </p:sp>
      <p:sp>
        <p:nvSpPr>
          <p:cNvPr id="14" name="Line 93">
            <a:extLst>
              <a:ext uri="{FF2B5EF4-FFF2-40B4-BE49-F238E27FC236}">
                <a16:creationId xmlns:a16="http://schemas.microsoft.com/office/drawing/2014/main" id="{DC248161-2C21-4184-8B43-C967B68CD98A}"/>
              </a:ext>
            </a:extLst>
          </p:cNvPr>
          <p:cNvSpPr>
            <a:spLocks noChangeShapeType="1"/>
          </p:cNvSpPr>
          <p:nvPr/>
        </p:nvSpPr>
        <p:spPr bwMode="auto">
          <a:xfrm flipV="1">
            <a:off x="257869" y="2481014"/>
            <a:ext cx="7057617" cy="10358"/>
          </a:xfrm>
          <a:prstGeom prst="line">
            <a:avLst/>
          </a:prstGeom>
          <a:noFill/>
          <a:ln w="38100">
            <a:solidFill>
              <a:srgbClr val="990099"/>
            </a:solidFill>
            <a:round/>
            <a:headEnd/>
            <a:tailEnd/>
          </a:ln>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15" name="Line 93">
            <a:extLst>
              <a:ext uri="{FF2B5EF4-FFF2-40B4-BE49-F238E27FC236}">
                <a16:creationId xmlns:a16="http://schemas.microsoft.com/office/drawing/2014/main" id="{06C70E7B-EBD5-495F-9AC9-2DC316F96784}"/>
              </a:ext>
            </a:extLst>
          </p:cNvPr>
          <p:cNvSpPr>
            <a:spLocks noChangeShapeType="1"/>
          </p:cNvSpPr>
          <p:nvPr/>
        </p:nvSpPr>
        <p:spPr bwMode="auto">
          <a:xfrm flipV="1">
            <a:off x="229874" y="5291039"/>
            <a:ext cx="7057617" cy="10358"/>
          </a:xfrm>
          <a:prstGeom prst="line">
            <a:avLst/>
          </a:prstGeom>
          <a:noFill/>
          <a:ln w="38100">
            <a:solidFill>
              <a:srgbClr val="990099"/>
            </a:solidFill>
            <a:round/>
            <a:headEnd/>
            <a:tailEnd/>
          </a:ln>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16" name="角丸四角形 55">
            <a:extLst>
              <a:ext uri="{FF2B5EF4-FFF2-40B4-BE49-F238E27FC236}">
                <a16:creationId xmlns:a16="http://schemas.microsoft.com/office/drawing/2014/main" id="{D2C47341-5701-4E34-92A3-26892807FA2C}"/>
              </a:ext>
            </a:extLst>
          </p:cNvPr>
          <p:cNvSpPr/>
          <p:nvPr/>
        </p:nvSpPr>
        <p:spPr>
          <a:xfrm>
            <a:off x="236642" y="1920379"/>
            <a:ext cx="1365472" cy="391480"/>
          </a:xfrm>
          <a:prstGeom prst="roundRect">
            <a:avLst/>
          </a:prstGeom>
          <a:solidFill>
            <a:srgbClr val="92D05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事前登録</a:t>
            </a:r>
          </a:p>
        </p:txBody>
      </p:sp>
      <p:sp>
        <p:nvSpPr>
          <p:cNvPr id="3" name="正方形/長方形 2">
            <a:extLst>
              <a:ext uri="{FF2B5EF4-FFF2-40B4-BE49-F238E27FC236}">
                <a16:creationId xmlns:a16="http://schemas.microsoft.com/office/drawing/2014/main" id="{C9302322-432F-4DF2-B8F9-E523480BE5AB}"/>
              </a:ext>
            </a:extLst>
          </p:cNvPr>
          <p:cNvSpPr/>
          <p:nvPr/>
        </p:nvSpPr>
        <p:spPr>
          <a:xfrm>
            <a:off x="255579" y="3188305"/>
            <a:ext cx="7845532" cy="615553"/>
          </a:xfrm>
          <a:prstGeom prst="rect">
            <a:avLst/>
          </a:prstGeom>
          <a:ln>
            <a:noFill/>
          </a:ln>
        </p:spPr>
        <p:txBody>
          <a:bodyPr wrap="square">
            <a:spAutoFit/>
          </a:bodyPr>
          <a:lstStyle/>
          <a:p>
            <a:pPr>
              <a:spcAft>
                <a:spcPts val="0"/>
              </a:spcAft>
            </a:pPr>
            <a:r>
              <a:rPr lang="en-US" altLang="ja-JP" sz="1600" u="sng" dirty="0">
                <a:hlinkClick r:id="rId8"/>
              </a:rPr>
              <a:t>https://asahi-kasei.zoom.us/webinar/register/WN__xbPugrJQvaiui-5qJiTSQ</a:t>
            </a:r>
            <a:endParaRPr lang="ja-JP" altLang="ja-JP" sz="1600" dirty="0"/>
          </a:p>
          <a:p>
            <a:pPr>
              <a:spcAft>
                <a:spcPts val="0"/>
              </a:spcAft>
            </a:pPr>
            <a:endParaRPr lang="en-US" altLang="ja-JP" dirty="0"/>
          </a:p>
        </p:txBody>
      </p:sp>
      <p:pic>
        <p:nvPicPr>
          <p:cNvPr id="11" name="図 10" descr="QR コード&#10;&#10;自動的に生成された説明">
            <a:extLst>
              <a:ext uri="{FF2B5EF4-FFF2-40B4-BE49-F238E27FC236}">
                <a16:creationId xmlns:a16="http://schemas.microsoft.com/office/drawing/2014/main" id="{430AAF9F-476A-4B67-BE47-AFBFBFD6E4C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44561" y="3518003"/>
            <a:ext cx="1687140" cy="1676148"/>
          </a:xfrm>
          <a:prstGeom prst="rect">
            <a:avLst/>
          </a:prstGeom>
        </p:spPr>
      </p:pic>
      <p:sp>
        <p:nvSpPr>
          <p:cNvPr id="35" name="角丸四角形 55">
            <a:extLst>
              <a:ext uri="{FF2B5EF4-FFF2-40B4-BE49-F238E27FC236}">
                <a16:creationId xmlns:a16="http://schemas.microsoft.com/office/drawing/2014/main" id="{689350A1-FABC-4EF1-ABF6-A44B907EB43C}"/>
              </a:ext>
            </a:extLst>
          </p:cNvPr>
          <p:cNvSpPr/>
          <p:nvPr/>
        </p:nvSpPr>
        <p:spPr>
          <a:xfrm>
            <a:off x="263212" y="4690957"/>
            <a:ext cx="1365472" cy="391480"/>
          </a:xfrm>
          <a:prstGeom prst="roundRect">
            <a:avLst/>
          </a:prstGeom>
          <a:solidFill>
            <a:srgbClr val="92D05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登録内容</a:t>
            </a:r>
          </a:p>
        </p:txBody>
      </p:sp>
    </p:spTree>
    <p:extLst>
      <p:ext uri="{BB962C8B-B14F-4D97-AF65-F5344CB8AC3E}">
        <p14:creationId xmlns:p14="http://schemas.microsoft.com/office/powerpoint/2010/main" val="21431931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5637991-E8ED-4359-A3DC-60881F0263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D8B1F1F-1960-46DE-8F53-90959410F8A0}">
  <ds:schemaRefs>
    <ds:schemaRef ds:uri="http://schemas.microsoft.com/sharepoint/v3/contenttype/forms"/>
  </ds:schemaRefs>
</ds:datastoreItem>
</file>

<file path=customXml/itemProps3.xml><?xml version="1.0" encoding="utf-8"?>
<ds:datastoreItem xmlns:ds="http://schemas.openxmlformats.org/officeDocument/2006/customXml" ds:itemID="{42319EBA-67AC-408F-980A-80D080F7C004}">
  <ds:schemaRefs>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17408</TotalTime>
  <Words>487</Words>
  <Application>Microsoft Office PowerPoint</Application>
  <PresentationFormat>ユーザー設定</PresentationFormat>
  <Paragraphs>84</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標準デザイン</vt:lpstr>
      <vt:lpstr>PowerPoint プレゼンテーション</vt:lpstr>
      <vt:lpstr>ご参加頂ける際は,下記いずれかの方法でお申し込みお願い申し上げます。 お申込頂いた個人情報は適切に管理し、当会の出席管理以外に使用致しません。</vt:lpstr>
    </vt:vector>
  </TitlesOfParts>
  <Company>TAIYO PRINTING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槙島美佐子(P製品政策部第２G)</dc:creator>
  <cp:lastModifiedBy>aoyaku</cp:lastModifiedBy>
  <cp:revision>256</cp:revision>
  <cp:lastPrinted>2021-05-12T04:54:28Z</cp:lastPrinted>
  <dcterms:created xsi:type="dcterms:W3CDTF">2011-03-08T04:18:03Z</dcterms:created>
  <dcterms:modified xsi:type="dcterms:W3CDTF">2021-06-08T02:46:03Z</dcterms:modified>
</cp:coreProperties>
</file>